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ain.go"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656d0b333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656d0b333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656d0b333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656d0b333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656d0b333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656d0b333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656d0b333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656d0b333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656d0b333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656d0b333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656d0b333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656d0b333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656d0b333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656d0b333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656d0b333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656d0b333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656d0b333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656d0b333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656d0b333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656d0b333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7d4c0dc17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7d4c0dc17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656d0b333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656d0b333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656d0b333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656d0b333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656d0b333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656d0b333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7d4c0dc17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7d4c0dc17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656d0b333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656d0b333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build -o main </a:t>
            </a:r>
            <a:r>
              <a:rPr lang="en" u="sng">
                <a:solidFill>
                  <a:schemeClr val="hlink"/>
                </a:solidFill>
                <a:hlinkClick r:id="rId2"/>
              </a:rPr>
              <a:t>main.go</a:t>
            </a:r>
            <a:r>
              <a:rPr lang="en"/>
              <a:t> vs go run main.go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656d0b333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656d0b333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656d0b33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656d0b33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656d0b33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656d0b33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656d0b333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656d0b333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50">
                <a:solidFill>
                  <a:srgbClr val="20262E"/>
                </a:solidFill>
              </a:rPr>
              <a:t>Process vs Thread:</a:t>
            </a:r>
            <a:endParaRPr sz="1050">
              <a:solidFill>
                <a:srgbClr val="20262E"/>
              </a:solidFill>
            </a:endParaRPr>
          </a:p>
          <a:p>
            <a:pPr indent="-295275" lvl="0" marL="457200" rtl="0" algn="l">
              <a:lnSpc>
                <a:spcPct val="115000"/>
              </a:lnSpc>
              <a:spcBef>
                <a:spcPts val="0"/>
              </a:spcBef>
              <a:spcAft>
                <a:spcPts val="0"/>
              </a:spcAft>
              <a:buClr>
                <a:srgbClr val="20262E"/>
              </a:buClr>
              <a:buSzPts val="1050"/>
              <a:buChar char="-"/>
            </a:pPr>
            <a:r>
              <a:rPr b="1" lang="en" sz="1050">
                <a:solidFill>
                  <a:srgbClr val="20262E"/>
                </a:solidFill>
              </a:rPr>
              <a:t>Process is like the execution of a program, thread is a subset of a process.</a:t>
            </a:r>
            <a:r>
              <a:rPr lang="en" sz="1050">
                <a:solidFill>
                  <a:srgbClr val="20262E"/>
                </a:solidFill>
              </a:rPr>
              <a:t> Processes offer an abstraction–virtualization–for isolation, security, giving virtual address space, file descriptors, memory, etc. to threads within it. </a:t>
            </a:r>
            <a:r>
              <a:rPr b="1" lang="en" sz="1050">
                <a:solidFill>
                  <a:srgbClr val="20262E"/>
                </a:solidFill>
              </a:rPr>
              <a:t>Threads and processes are both made up of task_struct in linux source code</a:t>
            </a:r>
            <a:r>
              <a:rPr lang="en" sz="1050">
                <a:solidFill>
                  <a:srgbClr val="20262E"/>
                </a:solidFill>
              </a:rPr>
              <a:t>, (PID, file descriptors, state, scheduling info, etc) and </a:t>
            </a:r>
            <a:r>
              <a:rPr b="1" lang="en" sz="1050">
                <a:solidFill>
                  <a:srgbClr val="20262E"/>
                </a:solidFill>
              </a:rPr>
              <a:t>only differ in what is shared between them.</a:t>
            </a:r>
            <a:r>
              <a:rPr lang="en" sz="1050">
                <a:solidFill>
                  <a:srgbClr val="20262E"/>
                </a:solidFill>
              </a:rPr>
              <a:t> </a:t>
            </a:r>
            <a:r>
              <a:rPr b="1" lang="en" sz="1050">
                <a:solidFill>
                  <a:srgbClr val="20262E"/>
                </a:solidFill>
              </a:rPr>
              <a:t>Processes by default don’t share unless interprocess communication is established.</a:t>
            </a:r>
            <a:endParaRPr b="1" sz="1050">
              <a:solidFill>
                <a:srgbClr val="20262E"/>
              </a:solidFill>
            </a:endParaRPr>
          </a:p>
          <a:p>
            <a:pPr indent="-295275" lvl="0" marL="457200" rtl="0" algn="l">
              <a:lnSpc>
                <a:spcPct val="115000"/>
              </a:lnSpc>
              <a:spcBef>
                <a:spcPts val="0"/>
              </a:spcBef>
              <a:spcAft>
                <a:spcPts val="0"/>
              </a:spcAft>
              <a:buClr>
                <a:srgbClr val="20262E"/>
              </a:buClr>
              <a:buSzPts val="1050"/>
              <a:buChar char="-"/>
            </a:pPr>
            <a:r>
              <a:rPr lang="en" sz="1050">
                <a:solidFill>
                  <a:srgbClr val="20262E"/>
                </a:solidFill>
              </a:rPr>
              <a:t>Threads are lightweight, and offer multithreaded experience. This introduces race conditions, deadlocks, etc. and can be mitigated using locking techniques. Context switching between threads is slow. Threads have their own stacks but share a heap, etc.</a:t>
            </a:r>
            <a:endParaRPr sz="1050">
              <a:solidFill>
                <a:srgbClr val="20262E"/>
              </a:solidFill>
            </a:endParaRPr>
          </a:p>
          <a:p>
            <a:pPr indent="-295275" lvl="1" marL="914400" rtl="0" algn="l">
              <a:lnSpc>
                <a:spcPct val="115000"/>
              </a:lnSpc>
              <a:spcBef>
                <a:spcPts val="0"/>
              </a:spcBef>
              <a:spcAft>
                <a:spcPts val="0"/>
              </a:spcAft>
              <a:buClr>
                <a:srgbClr val="20262E"/>
              </a:buClr>
              <a:buSzPts val="1050"/>
              <a:buChar char="-"/>
            </a:pPr>
            <a:r>
              <a:rPr b="1" lang="en" sz="1050">
                <a:solidFill>
                  <a:srgbClr val="20262E"/>
                </a:solidFill>
              </a:rPr>
              <a:t>Threads share heap, file </a:t>
            </a:r>
            <a:r>
              <a:rPr b="1" lang="en" sz="1050">
                <a:solidFill>
                  <a:srgbClr val="20262E"/>
                </a:solidFill>
              </a:rPr>
              <a:t>descriptors, process ID, etc.</a:t>
            </a:r>
            <a:endParaRPr b="1" sz="1050">
              <a:solidFill>
                <a:srgbClr val="20262E"/>
              </a:solidFill>
            </a:endParaRPr>
          </a:p>
          <a:p>
            <a:pPr indent="-295275" lvl="1" marL="914400" rtl="0" algn="l">
              <a:lnSpc>
                <a:spcPct val="115000"/>
              </a:lnSpc>
              <a:spcBef>
                <a:spcPts val="0"/>
              </a:spcBef>
              <a:spcAft>
                <a:spcPts val="0"/>
              </a:spcAft>
              <a:buClr>
                <a:srgbClr val="20262E"/>
              </a:buClr>
              <a:buSzPts val="1050"/>
              <a:buChar char="-"/>
            </a:pPr>
            <a:r>
              <a:rPr b="1" lang="en" sz="1050">
                <a:solidFill>
                  <a:srgbClr val="20262E"/>
                </a:solidFill>
              </a:rPr>
              <a:t>Threads don’t share stack, TLS = thread local storage, thread ID, registers and CPU state, etc.</a:t>
            </a:r>
            <a:endParaRPr b="1" sz="1050">
              <a:solidFill>
                <a:srgbClr val="20262E"/>
              </a:solidFill>
            </a:endParaRPr>
          </a:p>
          <a:p>
            <a:pPr indent="-295275" lvl="0" marL="457200" rtl="0" algn="l">
              <a:lnSpc>
                <a:spcPct val="115000"/>
              </a:lnSpc>
              <a:spcBef>
                <a:spcPts val="0"/>
              </a:spcBef>
              <a:spcAft>
                <a:spcPts val="0"/>
              </a:spcAft>
              <a:buClr>
                <a:srgbClr val="20262E"/>
              </a:buClr>
              <a:buSzPts val="1050"/>
              <a:buChar char="-"/>
            </a:pPr>
            <a:r>
              <a:rPr lang="en" sz="1050">
                <a:solidFill>
                  <a:srgbClr val="20262E"/>
                </a:solidFill>
              </a:rPr>
              <a:t>Kernel keeps track of context of tasks.</a:t>
            </a:r>
            <a:endParaRPr sz="1050">
              <a:solidFill>
                <a:srgbClr val="20262E"/>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656d0b333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656d0b333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pkg.go.dev/testing/synctest" TargetMode="External"/><Relationship Id="rId4" Type="http://schemas.openxmlformats.org/officeDocument/2006/relationships/hyperlink" Target="https://victoriametrics.com/blog/go-synctest/" TargetMode="External"/><Relationship Id="rId5" Type="http://schemas.openxmlformats.org/officeDocument/2006/relationships/hyperlink" Target="https://www.youtube.com/watch?v=1ZlcsgkOvCk" TargetMode="External"/><Relationship Id="rId6"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Concurrency in Golang</a:t>
            </a:r>
            <a:endParaRPr/>
          </a:p>
        </p:txBody>
      </p:sp>
      <p:sp>
        <p:nvSpPr>
          <p:cNvPr id="55" name="Google Shape;55;p13"/>
          <p:cNvSpPr txBox="1"/>
          <p:nvPr>
            <p:ph idx="1" type="subTitle"/>
          </p:nvPr>
        </p:nvSpPr>
        <p:spPr>
          <a:xfrm>
            <a:off x="311700" y="2834125"/>
            <a:ext cx="8520600" cy="10485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Persuasion to use Go in your next project</a:t>
            </a:r>
            <a:endParaRPr/>
          </a:p>
          <a:p>
            <a:pPr indent="0" lvl="0" marL="0" rtl="0" algn="ctr">
              <a:spcBef>
                <a:spcPts val="0"/>
              </a:spcBef>
              <a:spcAft>
                <a:spcPts val="0"/>
              </a:spcAft>
              <a:buNone/>
            </a:pPr>
            <a:r>
              <a:t/>
            </a:r>
            <a:endParaRPr sz="2240"/>
          </a:p>
          <a:p>
            <a:pPr indent="0" lvl="0" marL="0" rtl="0" algn="ctr">
              <a:spcBef>
                <a:spcPts val="0"/>
              </a:spcBef>
              <a:spcAft>
                <a:spcPts val="0"/>
              </a:spcAft>
              <a:buNone/>
            </a:pPr>
            <a:r>
              <a:rPr lang="en" sz="2240"/>
              <a:t>Zach Croft</a:t>
            </a:r>
            <a:endParaRPr sz="2240"/>
          </a:p>
        </p:txBody>
      </p:sp>
      <p:pic>
        <p:nvPicPr>
          <p:cNvPr id="56" name="Google Shape;56;p13"/>
          <p:cNvPicPr preferRelativeResize="0"/>
          <p:nvPr/>
        </p:nvPicPr>
        <p:blipFill>
          <a:blip r:embed="rId3">
            <a:alphaModFix/>
          </a:blip>
          <a:stretch>
            <a:fillRect/>
          </a:stretch>
        </p:blipFill>
        <p:spPr>
          <a:xfrm>
            <a:off x="7857098" y="0"/>
            <a:ext cx="1286899" cy="1751199"/>
          </a:xfrm>
          <a:prstGeom prst="rect">
            <a:avLst/>
          </a:prstGeom>
          <a:noFill/>
          <a:ln>
            <a:noFill/>
          </a:ln>
        </p:spPr>
      </p:pic>
      <p:pic>
        <p:nvPicPr>
          <p:cNvPr id="57" name="Google Shape;57;p13"/>
          <p:cNvPicPr preferRelativeResize="0"/>
          <p:nvPr/>
        </p:nvPicPr>
        <p:blipFill>
          <a:blip r:embed="rId4">
            <a:alphaModFix/>
          </a:blip>
          <a:stretch>
            <a:fillRect/>
          </a:stretch>
        </p:blipFill>
        <p:spPr>
          <a:xfrm>
            <a:off x="0" y="7"/>
            <a:ext cx="3119901" cy="1167375"/>
          </a:xfrm>
          <a:prstGeom prst="rect">
            <a:avLst/>
          </a:prstGeom>
          <a:noFill/>
          <a:ln>
            <a:noFill/>
          </a:ln>
        </p:spPr>
      </p:pic>
      <p:pic>
        <p:nvPicPr>
          <p:cNvPr id="58" name="Google Shape;58;p13"/>
          <p:cNvPicPr preferRelativeResize="0"/>
          <p:nvPr/>
        </p:nvPicPr>
        <p:blipFill>
          <a:blip r:embed="rId5">
            <a:alphaModFix/>
          </a:blip>
          <a:stretch>
            <a:fillRect/>
          </a:stretch>
        </p:blipFill>
        <p:spPr>
          <a:xfrm>
            <a:off x="7479677" y="3882650"/>
            <a:ext cx="1664325" cy="1260850"/>
          </a:xfrm>
          <a:prstGeom prst="rect">
            <a:avLst/>
          </a:prstGeom>
          <a:noFill/>
          <a:ln>
            <a:noFill/>
          </a:ln>
        </p:spPr>
      </p:pic>
      <p:pic>
        <p:nvPicPr>
          <p:cNvPr id="59" name="Google Shape;59;p13"/>
          <p:cNvPicPr preferRelativeResize="0"/>
          <p:nvPr/>
        </p:nvPicPr>
        <p:blipFill>
          <a:blip r:embed="rId6">
            <a:alphaModFix/>
          </a:blip>
          <a:stretch>
            <a:fillRect/>
          </a:stretch>
        </p:blipFill>
        <p:spPr>
          <a:xfrm>
            <a:off x="-4" y="3392300"/>
            <a:ext cx="2324431" cy="1751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WaitGroup (seen during goroutines)</a:t>
            </a:r>
            <a:endParaRPr/>
          </a:p>
          <a:p>
            <a:pPr indent="-317500" lvl="1" marL="914400" rtl="0" algn="l">
              <a:spcBef>
                <a:spcPts val="0"/>
              </a:spcBef>
              <a:spcAft>
                <a:spcPts val="0"/>
              </a:spcAft>
              <a:buSzPts val="1400"/>
              <a:buChar char="-"/>
            </a:pPr>
            <a:r>
              <a:rPr lang="en"/>
              <a:t>Concurrent-safe counter</a:t>
            </a:r>
            <a:endParaRPr/>
          </a:p>
          <a:p>
            <a:pPr indent="-317500" lvl="2" marL="1371600" rtl="0" algn="l">
              <a:spcBef>
                <a:spcPts val="0"/>
              </a:spcBef>
              <a:spcAft>
                <a:spcPts val="0"/>
              </a:spcAft>
              <a:buSzPts val="1400"/>
              <a:buChar char="-"/>
            </a:pPr>
            <a:r>
              <a:rPr lang="en"/>
              <a:t>Calls to </a:t>
            </a:r>
            <a:r>
              <a:rPr i="1" lang="en"/>
              <a:t>Add(n)</a:t>
            </a:r>
            <a:r>
              <a:rPr lang="en"/>
              <a:t> increment the counter by n, and calls to </a:t>
            </a:r>
            <a:r>
              <a:rPr i="1" lang="en"/>
              <a:t>Done </a:t>
            </a:r>
            <a:r>
              <a:rPr lang="en"/>
              <a:t>decrement by 1.</a:t>
            </a:r>
            <a:endParaRPr/>
          </a:p>
          <a:p>
            <a:pPr indent="-317500" lvl="2" marL="1371600" rtl="0" algn="l">
              <a:spcBef>
                <a:spcPts val="0"/>
              </a:spcBef>
              <a:spcAft>
                <a:spcPts val="0"/>
              </a:spcAft>
              <a:buSzPts val="1400"/>
              <a:buChar char="-"/>
            </a:pPr>
            <a:r>
              <a:rPr lang="en"/>
              <a:t>Calls to </a:t>
            </a:r>
            <a:r>
              <a:rPr i="1" lang="en"/>
              <a:t>Wait</a:t>
            </a:r>
            <a:r>
              <a:rPr lang="en"/>
              <a:t> block until the counter is </a:t>
            </a:r>
            <a:r>
              <a:rPr lang="en"/>
              <a:t>zero</a:t>
            </a:r>
            <a:r>
              <a:rPr lang="en"/>
              <a:t>.</a:t>
            </a:r>
            <a:endParaRPr/>
          </a:p>
          <a:p>
            <a:pPr indent="-342900" lvl="0" marL="457200" rtl="0" algn="l">
              <a:spcBef>
                <a:spcPts val="0"/>
              </a:spcBef>
              <a:spcAft>
                <a:spcPts val="0"/>
              </a:spcAft>
              <a:buSzPts val="1800"/>
              <a:buChar char="-"/>
            </a:pPr>
            <a:r>
              <a:rPr lang="en"/>
              <a:t>Mutex (Mutual </a:t>
            </a:r>
            <a:r>
              <a:rPr lang="en"/>
              <a:t>exclusion</a:t>
            </a:r>
            <a:r>
              <a:rPr lang="en"/>
              <a:t>) and </a:t>
            </a:r>
            <a:r>
              <a:rPr lang="en"/>
              <a:t>RWMutex (Read/Write mutex)</a:t>
            </a:r>
            <a:endParaRPr/>
          </a:p>
          <a:p>
            <a:pPr indent="-317500" lvl="1" marL="914400" rtl="0" algn="l">
              <a:spcBef>
                <a:spcPts val="0"/>
              </a:spcBef>
              <a:spcAft>
                <a:spcPts val="0"/>
              </a:spcAft>
              <a:buSzPts val="1400"/>
              <a:buChar char="-"/>
            </a:pPr>
            <a:r>
              <a:rPr lang="en"/>
              <a:t>Both Mutex and RWMutex the ‘sync.Locker’ interface: Lock(), Unlock()</a:t>
            </a:r>
            <a:endParaRPr/>
          </a:p>
          <a:p>
            <a:pPr indent="-317500" lvl="2" marL="1371600" rtl="0" algn="l">
              <a:spcBef>
                <a:spcPts val="0"/>
              </a:spcBef>
              <a:spcAft>
                <a:spcPts val="0"/>
              </a:spcAft>
              <a:buSzPts val="1400"/>
              <a:buChar char="-"/>
            </a:pPr>
            <a:r>
              <a:rPr lang="en"/>
              <a:t>defer lock.Unlock() to protect from deadlocking when panicking in a critical section.</a:t>
            </a:r>
            <a:endParaRPr/>
          </a:p>
          <a:p>
            <a:pPr indent="-317500" lvl="1" marL="914400" rtl="0" algn="l">
              <a:spcBef>
                <a:spcPts val="0"/>
              </a:spcBef>
              <a:spcAft>
                <a:spcPts val="0"/>
              </a:spcAft>
              <a:buSzPts val="1400"/>
              <a:buChar char="-"/>
            </a:pPr>
            <a:r>
              <a:rPr lang="en"/>
              <a:t>RWMutex allows any # of goroutines to acquire a read lock, only while no write lock is held. </a:t>
            </a:r>
            <a:endParaRPr/>
          </a:p>
          <a:p>
            <a:pPr indent="-317500" lvl="1" marL="914400" rtl="0" algn="l">
              <a:spcBef>
                <a:spcPts val="0"/>
              </a:spcBef>
              <a:spcAft>
                <a:spcPts val="0"/>
              </a:spcAft>
              <a:buSzPts val="1400"/>
              <a:buChar char="-"/>
            </a:pPr>
            <a:r>
              <a:rPr i="1" lang="en"/>
              <a:t>“Regarding mutexes, the sync package implements them, but we hope Go programming style will encourage people to try higher-level techniques. In particular, consider structuring your program so that only one goroutine at a time is ever responsible for a particular piece of data.”</a:t>
            </a:r>
            <a:endParaRPr i="1"/>
          </a:p>
          <a:p>
            <a:pPr indent="0" lvl="0" marL="457200" rtl="0" algn="l">
              <a:spcBef>
                <a:spcPts val="1200"/>
              </a:spcBef>
              <a:spcAft>
                <a:spcPts val="1200"/>
              </a:spcAft>
              <a:buNone/>
            </a:pPr>
            <a:r>
              <a:t/>
            </a:r>
            <a:endParaRPr i="1"/>
          </a:p>
        </p:txBody>
      </p:sp>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t>
            </a:r>
            <a:r>
              <a:rPr lang="en"/>
              <a:t>ync package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Cond</a:t>
            </a:r>
            <a:endParaRPr/>
          </a:p>
          <a:p>
            <a:pPr indent="-317500" lvl="1" marL="914400" rtl="0" algn="l">
              <a:spcBef>
                <a:spcPts val="0"/>
              </a:spcBef>
              <a:spcAft>
                <a:spcPts val="0"/>
              </a:spcAft>
              <a:buSzPts val="1400"/>
              <a:buChar char="-"/>
            </a:pPr>
            <a:r>
              <a:rPr lang="en"/>
              <a:t>A rendezvous point for goroutines waiting for or announcing the occurrence of an event.</a:t>
            </a:r>
            <a:endParaRPr/>
          </a:p>
          <a:p>
            <a:pPr indent="-317500" lvl="1" marL="914400" rtl="0" algn="l">
              <a:spcBef>
                <a:spcPts val="0"/>
              </a:spcBef>
              <a:spcAft>
                <a:spcPts val="0"/>
              </a:spcAft>
              <a:buSzPts val="1400"/>
              <a:buChar char="-"/>
            </a:pPr>
            <a:r>
              <a:rPr lang="en"/>
              <a:t>Goroutines can efficiently sleep until signaled to wake and check their condition.</a:t>
            </a:r>
            <a:endParaRPr/>
          </a:p>
          <a:p>
            <a:pPr indent="0" lvl="0" marL="0" rtl="0" algn="l">
              <a:spcBef>
                <a:spcPts val="1200"/>
              </a:spcBef>
              <a:spcAft>
                <a:spcPts val="0"/>
              </a:spcAft>
              <a:buNone/>
            </a:pPr>
            <a:r>
              <a:rPr lang="en"/>
              <a:t>… To VSCode</a:t>
            </a:r>
            <a:endParaRPr/>
          </a:p>
          <a:p>
            <a:pPr indent="-317500" lvl="1" marL="914400" rtl="0" algn="l">
              <a:spcBef>
                <a:spcPts val="1200"/>
              </a:spcBef>
              <a:spcAft>
                <a:spcPts val="0"/>
              </a:spcAft>
              <a:buSzPts val="1400"/>
              <a:buChar char="-"/>
            </a:pPr>
            <a:r>
              <a:rPr lang="en"/>
              <a:t>Not going to show a code example for time’s sake, but there is also a Broadcast() function on Cond. It allows a publish-subscribe pattern where all listeners can unblock.</a:t>
            </a:r>
            <a:endParaRPr/>
          </a:p>
          <a:p>
            <a:pPr indent="-317500" lvl="1" marL="914400" rtl="0" algn="l">
              <a:spcBef>
                <a:spcPts val="0"/>
              </a:spcBef>
              <a:spcAft>
                <a:spcPts val="0"/>
              </a:spcAft>
              <a:buSzPts val="1400"/>
              <a:buChar char="-"/>
            </a:pPr>
            <a:r>
              <a:rPr lang="en"/>
              <a:t>This may prompt you to ask, if multiple goroutines are blocking on c.Wait() and another goroutine calls c.Signal(), what happens?</a:t>
            </a:r>
            <a:endParaRPr/>
          </a:p>
          <a:p>
            <a:pPr indent="-317500" lvl="2" marL="1371600" rtl="0" algn="l">
              <a:spcBef>
                <a:spcPts val="0"/>
              </a:spcBef>
              <a:spcAft>
                <a:spcPts val="0"/>
              </a:spcAft>
              <a:buSzPts val="1400"/>
              <a:buChar char="-"/>
            </a:pPr>
            <a:r>
              <a:rPr lang="en"/>
              <a:t>The runtime has a FIFO list of </a:t>
            </a:r>
            <a:r>
              <a:rPr lang="en"/>
              <a:t>wait times</a:t>
            </a:r>
            <a:r>
              <a:rPr lang="en"/>
              <a:t> and notifies the longest-waiting goroutine.</a:t>
            </a:r>
            <a:endParaRPr/>
          </a:p>
        </p:txBody>
      </p:sp>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sync package (continued)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sync.Once</a:t>
            </a:r>
            <a:endParaRPr/>
          </a:p>
          <a:p>
            <a:pPr indent="-342900" lvl="0" marL="457200" rtl="0" algn="l">
              <a:spcBef>
                <a:spcPts val="0"/>
              </a:spcBef>
              <a:spcAft>
                <a:spcPts val="0"/>
              </a:spcAft>
              <a:buSzPts val="1800"/>
              <a:buChar char="-"/>
            </a:pPr>
            <a:r>
              <a:rPr lang="en"/>
              <a:t>sync.Pool</a:t>
            </a:r>
            <a:endParaRPr/>
          </a:p>
          <a:p>
            <a:pPr indent="-317500" lvl="1" marL="914400" rtl="0" algn="l">
              <a:spcBef>
                <a:spcPts val="0"/>
              </a:spcBef>
              <a:spcAft>
                <a:spcPts val="0"/>
              </a:spcAft>
              <a:buSzPts val="1400"/>
              <a:buChar char="-"/>
            </a:pPr>
            <a:r>
              <a:rPr lang="en"/>
              <a:t>“concurrent-safe implementation of the object pool pattern”</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 To VSCode</a:t>
            </a:r>
            <a:endParaRPr/>
          </a:p>
        </p:txBody>
      </p:sp>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sync package (continued, again)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Channels</a:t>
            </a:r>
            <a:endParaRPr/>
          </a:p>
        </p:txBody>
      </p:sp>
      <p:sp>
        <p:nvSpPr>
          <p:cNvPr id="137" name="Google Shape;13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Derived from CSP, to communicate info </a:t>
            </a:r>
            <a:r>
              <a:rPr lang="en"/>
              <a:t>between</a:t>
            </a:r>
            <a:r>
              <a:rPr lang="en"/>
              <a:t> goroutines, </a:t>
            </a:r>
            <a:r>
              <a:rPr i="1" lang="en"/>
              <a:t>like a stream</a:t>
            </a:r>
            <a:r>
              <a:rPr lang="en"/>
              <a:t>.</a:t>
            </a:r>
            <a:endParaRPr/>
          </a:p>
          <a:p>
            <a:pPr indent="-342900" lvl="0" marL="457200" rtl="0" algn="l">
              <a:spcBef>
                <a:spcPts val="0"/>
              </a:spcBef>
              <a:spcAft>
                <a:spcPts val="0"/>
              </a:spcAft>
              <a:buSzPts val="1800"/>
              <a:buChar char="-"/>
            </a:pPr>
            <a:r>
              <a:rPr lang="en"/>
              <a:t>For sake of time, skipping details of channels.</a:t>
            </a:r>
            <a:endParaRPr/>
          </a:p>
          <a:p>
            <a:pPr indent="-342900" lvl="0" marL="457200" rtl="0" algn="l">
              <a:spcBef>
                <a:spcPts val="0"/>
              </a:spcBef>
              <a:spcAft>
                <a:spcPts val="0"/>
              </a:spcAft>
              <a:buSzPts val="1800"/>
              <a:buChar char="-"/>
            </a:pPr>
            <a:r>
              <a:rPr lang="en"/>
              <a:t>Send values with ‘channelVariable &lt;- value’ operator.</a:t>
            </a:r>
            <a:endParaRPr/>
          </a:p>
          <a:p>
            <a:pPr indent="-342900" lvl="0" marL="457200" rtl="0" algn="l">
              <a:spcBef>
                <a:spcPts val="0"/>
              </a:spcBef>
              <a:spcAft>
                <a:spcPts val="0"/>
              </a:spcAft>
              <a:buSzPts val="1800"/>
              <a:buChar char="-"/>
            </a:pPr>
            <a:r>
              <a:rPr lang="en"/>
              <a:t>Read </a:t>
            </a:r>
            <a:r>
              <a:rPr lang="en"/>
              <a:t>values</a:t>
            </a:r>
            <a:r>
              <a:rPr lang="en"/>
              <a:t> with ‘value &lt;- channelVariable’ operator.</a:t>
            </a:r>
            <a:endParaRPr/>
          </a:p>
          <a:p>
            <a:pPr indent="0" lvl="0" marL="0" rtl="0" algn="l">
              <a:spcBef>
                <a:spcPts val="1200"/>
              </a:spcBef>
              <a:spcAft>
                <a:spcPts val="1200"/>
              </a:spcAft>
              <a:buNone/>
            </a:pPr>
            <a:r>
              <a:rPr lang="en"/>
              <a:t>… To VSCode until patterns</a:t>
            </a:r>
            <a:endParaRPr/>
          </a:p>
        </p:txBody>
      </p:sp>
      <p:pic>
        <p:nvPicPr>
          <p:cNvPr id="138" name="Google Shape;138;p25"/>
          <p:cNvPicPr preferRelativeResize="0"/>
          <p:nvPr/>
        </p:nvPicPr>
        <p:blipFill>
          <a:blip r:embed="rId3">
            <a:alphaModFix/>
          </a:blip>
          <a:stretch>
            <a:fillRect/>
          </a:stretch>
        </p:blipFill>
        <p:spPr>
          <a:xfrm>
            <a:off x="6325925" y="2235875"/>
            <a:ext cx="2818075" cy="28606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Channels and Channel Patterns</a:t>
            </a:r>
            <a:endParaRPr/>
          </a:p>
        </p:txBody>
      </p:sp>
      <p:sp>
        <p:nvSpPr>
          <p:cNvPr id="144" name="Google Shape;144;p26"/>
          <p:cNvSpPr txBox="1"/>
          <p:nvPr>
            <p:ph idx="1" type="body"/>
          </p:nvPr>
        </p:nvSpPr>
        <p:spPr>
          <a:xfrm>
            <a:off x="311700" y="1152475"/>
            <a:ext cx="6054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Channels seem frightening–they can cause blocking, compilation errors, and panics all over.</a:t>
            </a:r>
            <a:endParaRPr/>
          </a:p>
          <a:p>
            <a:pPr indent="-317500" lvl="1" marL="914400" rtl="0" algn="l">
              <a:spcBef>
                <a:spcPts val="0"/>
              </a:spcBef>
              <a:spcAft>
                <a:spcPts val="0"/>
              </a:spcAft>
              <a:buSzPts val="1400"/>
              <a:buChar char="-"/>
            </a:pPr>
            <a:r>
              <a:rPr b="1" lang="en"/>
              <a:t>Assign channel ownership to limit this (confinement).</a:t>
            </a:r>
            <a:endParaRPr b="1"/>
          </a:p>
          <a:p>
            <a:pPr indent="-342900" lvl="0" marL="457200" rtl="0" algn="l">
              <a:spcBef>
                <a:spcPts val="0"/>
              </a:spcBef>
              <a:spcAft>
                <a:spcPts val="0"/>
              </a:spcAft>
              <a:buSzPts val="1800"/>
              <a:buChar char="-"/>
            </a:pPr>
            <a:r>
              <a:rPr lang="en"/>
              <a:t>Confinement/Ownership:</a:t>
            </a:r>
            <a:endParaRPr/>
          </a:p>
          <a:p>
            <a:pPr indent="-342900" lvl="0" marL="457200" rtl="0" algn="l">
              <a:spcBef>
                <a:spcPts val="0"/>
              </a:spcBef>
              <a:spcAft>
                <a:spcPts val="0"/>
              </a:spcAft>
              <a:buSzPts val="1800"/>
              <a:buChar char="-"/>
            </a:pPr>
            <a:r>
              <a:rPr lang="en"/>
              <a:t>1. </a:t>
            </a:r>
            <a:r>
              <a:rPr lang="en"/>
              <a:t>Instantiate the channel. </a:t>
            </a:r>
            <a:endParaRPr/>
          </a:p>
          <a:p>
            <a:pPr indent="-342900" lvl="0" marL="457200" rtl="0" algn="l">
              <a:spcBef>
                <a:spcPts val="0"/>
              </a:spcBef>
              <a:spcAft>
                <a:spcPts val="0"/>
              </a:spcAft>
              <a:buSzPts val="1800"/>
              <a:buChar char="-"/>
            </a:pPr>
            <a:r>
              <a:rPr lang="en"/>
              <a:t>2. Perform writes, or pass ownership to another goroutine. </a:t>
            </a:r>
            <a:endParaRPr/>
          </a:p>
          <a:p>
            <a:pPr indent="-342900" lvl="0" marL="457200" rtl="0" algn="l">
              <a:spcBef>
                <a:spcPts val="0"/>
              </a:spcBef>
              <a:spcAft>
                <a:spcPts val="0"/>
              </a:spcAft>
              <a:buSzPts val="1800"/>
              <a:buChar char="-"/>
            </a:pPr>
            <a:r>
              <a:rPr lang="en"/>
              <a:t>3. Close the channel. </a:t>
            </a:r>
            <a:endParaRPr/>
          </a:p>
          <a:p>
            <a:pPr indent="-342900" lvl="0" marL="457200" rtl="0" algn="l">
              <a:spcBef>
                <a:spcPts val="0"/>
              </a:spcBef>
              <a:spcAft>
                <a:spcPts val="0"/>
              </a:spcAft>
              <a:buSzPts val="1800"/>
              <a:buChar char="-"/>
            </a:pPr>
            <a:r>
              <a:rPr lang="en"/>
              <a:t>4. Encapsulate the previous three things in this list and expose them via a reader channel.</a:t>
            </a:r>
            <a:endParaRPr/>
          </a:p>
        </p:txBody>
      </p:sp>
      <p:pic>
        <p:nvPicPr>
          <p:cNvPr id="145" name="Google Shape;145;p26"/>
          <p:cNvPicPr preferRelativeResize="0"/>
          <p:nvPr/>
        </p:nvPicPr>
        <p:blipFill>
          <a:blip r:embed="rId3">
            <a:alphaModFix/>
          </a:blip>
          <a:stretch>
            <a:fillRect/>
          </a:stretch>
        </p:blipFill>
        <p:spPr>
          <a:xfrm>
            <a:off x="6106025" y="1545200"/>
            <a:ext cx="3037974" cy="26309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Channel Patterns</a:t>
            </a:r>
            <a:endParaRPr/>
          </a:p>
        </p:txBody>
      </p:sp>
      <p:sp>
        <p:nvSpPr>
          <p:cNvPr id="151" name="Google Shape;15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Confinement</a:t>
            </a:r>
            <a:r>
              <a:rPr lang="en"/>
              <a:t> (ownership) pattern</a:t>
            </a:r>
            <a:endParaRPr/>
          </a:p>
          <a:p>
            <a:pPr indent="-342900" lvl="0" marL="457200" rtl="0" algn="l">
              <a:spcBef>
                <a:spcPts val="0"/>
              </a:spcBef>
              <a:spcAft>
                <a:spcPts val="0"/>
              </a:spcAft>
              <a:buSzPts val="1800"/>
              <a:buChar char="-"/>
            </a:pPr>
            <a:r>
              <a:rPr lang="en"/>
              <a:t>F</a:t>
            </a:r>
            <a:r>
              <a:rPr lang="en"/>
              <a:t>or-select pattern</a:t>
            </a:r>
            <a:endParaRPr/>
          </a:p>
          <a:p>
            <a:pPr indent="-342900" lvl="0" marL="457200" rtl="0" algn="l">
              <a:spcBef>
                <a:spcPts val="0"/>
              </a:spcBef>
              <a:spcAft>
                <a:spcPts val="0"/>
              </a:spcAft>
              <a:buSzPts val="1800"/>
              <a:buChar char="-"/>
            </a:pPr>
            <a:r>
              <a:rPr lang="en"/>
              <a:t>Done channel pattern</a:t>
            </a:r>
            <a:endParaRPr/>
          </a:p>
          <a:p>
            <a:pPr indent="-317500" lvl="1" marL="914400" rtl="0" algn="l">
              <a:spcBef>
                <a:spcPts val="0"/>
              </a:spcBef>
              <a:spcAft>
                <a:spcPts val="0"/>
              </a:spcAft>
              <a:buSzPts val="1400"/>
              <a:buChar char="-"/>
            </a:pPr>
            <a:r>
              <a:rPr lang="en"/>
              <a:t>Read</a:t>
            </a:r>
            <a:r>
              <a:rPr lang="en"/>
              <a:t>-only channel to signal goroutines to stop their work.</a:t>
            </a:r>
            <a:endParaRPr/>
          </a:p>
          <a:p>
            <a:pPr indent="-317500" lvl="1" marL="914400" rtl="0" algn="l">
              <a:spcBef>
                <a:spcPts val="0"/>
              </a:spcBef>
              <a:spcAft>
                <a:spcPts val="0"/>
              </a:spcAft>
              <a:buSzPts val="1400"/>
              <a:buChar char="-"/>
            </a:pPr>
            <a:r>
              <a:rPr lang="en"/>
              <a:t>Convention is to have ‘&lt;- done’ as the last channel in a select </a:t>
            </a:r>
            <a:r>
              <a:rPr lang="en"/>
              <a:t>statement.</a:t>
            </a:r>
            <a:endParaRPr/>
          </a:p>
          <a:p>
            <a:pPr indent="-342900" lvl="0" marL="457200" rtl="0" algn="l">
              <a:spcBef>
                <a:spcPts val="0"/>
              </a:spcBef>
              <a:spcAft>
                <a:spcPts val="0"/>
              </a:spcAft>
              <a:buSzPts val="1800"/>
              <a:buChar char="-"/>
            </a:pPr>
            <a:r>
              <a:rPr lang="en"/>
              <a:t>The or-channel (the coolest part of this presentation)</a:t>
            </a:r>
            <a:endParaRPr/>
          </a:p>
          <a:p>
            <a:pPr indent="-317500" lvl="1" marL="914400" rtl="0" algn="l">
              <a:spcBef>
                <a:spcPts val="0"/>
              </a:spcBef>
              <a:spcAft>
                <a:spcPts val="0"/>
              </a:spcAft>
              <a:buSzPts val="1400"/>
              <a:buChar char="-"/>
            </a:pPr>
            <a:r>
              <a:rPr lang="en"/>
              <a:t>Multiplex data from n channels onto a single </a:t>
            </a:r>
            <a:r>
              <a:rPr i="1" lang="en"/>
              <a:t>notification</a:t>
            </a:r>
            <a:r>
              <a:rPr lang="en"/>
              <a:t> channel.</a:t>
            </a:r>
            <a:endParaRPr/>
          </a:p>
          <a:p>
            <a:pPr indent="-317500" lvl="2" marL="1371600" rtl="0" algn="l">
              <a:spcBef>
                <a:spcPts val="0"/>
              </a:spcBef>
              <a:spcAft>
                <a:spcPts val="0"/>
              </a:spcAft>
              <a:buSzPts val="1400"/>
              <a:buChar char="-"/>
            </a:pPr>
            <a:r>
              <a:rPr lang="en"/>
              <a:t>If you can’t know how many channels you will be reading from at runtime, pass a variadic slice of channels to the or function to return an or-channel.</a:t>
            </a:r>
            <a:endParaRPr/>
          </a:p>
          <a:p>
            <a:pPr indent="-342900" lvl="0" marL="457200" rtl="0" algn="l">
              <a:spcBef>
                <a:spcPts val="0"/>
              </a:spcBef>
              <a:spcAft>
                <a:spcPts val="0"/>
              </a:spcAft>
              <a:buSzPts val="1800"/>
              <a:buChar char="-"/>
            </a:pPr>
            <a:r>
              <a:rPr lang="en"/>
              <a:t>Fan-out, fan-in (omitting example code)</a:t>
            </a:r>
            <a:endParaRPr/>
          </a:p>
          <a:p>
            <a:pPr indent="-317500" lvl="1" marL="914400" rtl="0" algn="l">
              <a:spcBef>
                <a:spcPts val="0"/>
              </a:spcBef>
              <a:spcAft>
                <a:spcPts val="0"/>
              </a:spcAft>
              <a:buSzPts val="1400"/>
              <a:buChar char="-"/>
            </a:pPr>
            <a:r>
              <a:rPr lang="en"/>
              <a:t>Multiplex data from n channels onto a single </a:t>
            </a:r>
            <a:r>
              <a:rPr i="1" lang="en"/>
              <a:t>data</a:t>
            </a:r>
            <a:r>
              <a:rPr lang="en"/>
              <a:t> channel, similar to or-channel.</a:t>
            </a:r>
            <a:endParaRPr/>
          </a:p>
          <a:p>
            <a:pPr indent="-342900" lvl="0" marL="457200" rtl="0" algn="l">
              <a:spcBef>
                <a:spcPts val="0"/>
              </a:spcBef>
              <a:spcAft>
                <a:spcPts val="0"/>
              </a:spcAft>
              <a:buSzPts val="1800"/>
              <a:buChar char="-"/>
            </a:pPr>
            <a:r>
              <a:rPr lang="en"/>
              <a:t>Tee-channel</a:t>
            </a:r>
            <a:endParaRPr/>
          </a:p>
          <a:p>
            <a:pPr indent="-317500" lvl="1" marL="914400" rtl="0" algn="l">
              <a:spcBef>
                <a:spcPts val="0"/>
              </a:spcBef>
              <a:spcAft>
                <a:spcPts val="0"/>
              </a:spcAft>
              <a:buSzPts val="1400"/>
              <a:buChar char="-"/>
            </a:pPr>
            <a:r>
              <a:rPr lang="en"/>
              <a:t>Like tee command in bash (split input into two outputs): </a:t>
            </a:r>
            <a:endParaRPr/>
          </a:p>
          <a:p>
            <a:pPr indent="-317500" lvl="1" marL="914400" rtl="0" algn="l">
              <a:spcBef>
                <a:spcPts val="0"/>
              </a:spcBef>
              <a:spcAft>
                <a:spcPts val="0"/>
              </a:spcAft>
              <a:buSzPts val="1400"/>
              <a:buChar char="-"/>
            </a:pPr>
            <a:r>
              <a:rPr lang="en"/>
              <a:t>alias testsuite='RAILS_ENV=test bundle exec rake test:parallel | tee testrun.log'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Channels and context package</a:t>
            </a:r>
            <a:endParaRPr/>
          </a:p>
        </p:txBody>
      </p:sp>
      <p:sp>
        <p:nvSpPr>
          <p:cNvPr id="157" name="Google Shape;15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Wraps a ‘done’ channel in additional </a:t>
            </a:r>
            <a:r>
              <a:rPr lang="en"/>
              <a:t>information, for the life of a request.</a:t>
            </a:r>
            <a:endParaRPr/>
          </a:p>
          <a:p>
            <a:pPr indent="-342900" lvl="0" marL="457200" rtl="0" algn="l">
              <a:spcBef>
                <a:spcPts val="0"/>
              </a:spcBef>
              <a:spcAft>
                <a:spcPts val="0"/>
              </a:spcAft>
              <a:buSzPts val="1800"/>
              <a:buChar char="-"/>
            </a:pPr>
            <a:r>
              <a:rPr lang="en"/>
              <a:t>Controller -&gt; Model -&gt; Repository layer</a:t>
            </a:r>
            <a:endParaRPr/>
          </a:p>
          <a:p>
            <a:pPr indent="-317500" lvl="0" marL="457200" rtl="0" algn="l">
              <a:spcBef>
                <a:spcPts val="0"/>
              </a:spcBef>
              <a:spcAft>
                <a:spcPts val="0"/>
              </a:spcAft>
              <a:buSzPts val="1400"/>
              <a:buChar char="-"/>
            </a:pPr>
            <a:r>
              <a:rPr lang="en" sz="1400"/>
              <a:t>Pass context through each layer, creating sub-contexts for differing behavior.</a:t>
            </a:r>
            <a:endParaRPr sz="1400"/>
          </a:p>
          <a:p>
            <a:pPr indent="-317500" lvl="1" marL="914400" rtl="0" algn="l">
              <a:spcBef>
                <a:spcPts val="0"/>
              </a:spcBef>
              <a:spcAft>
                <a:spcPts val="0"/>
              </a:spcAft>
              <a:buSzPts val="1400"/>
              <a:buChar char="-"/>
            </a:pPr>
            <a:r>
              <a:rPr lang="en"/>
              <a:t>Select on </a:t>
            </a:r>
            <a:r>
              <a:rPr b="1" lang="en"/>
              <a:t>ctx.Done()</a:t>
            </a:r>
            <a:r>
              <a:rPr lang="en"/>
              <a:t> (Done() returns a done channel) in all layers</a:t>
            </a:r>
            <a:endParaRPr/>
          </a:p>
          <a:p>
            <a:pPr indent="-342900" lvl="0" marL="457200" rtl="0" algn="l">
              <a:spcBef>
                <a:spcPts val="0"/>
              </a:spcBef>
              <a:spcAft>
                <a:spcPts val="0"/>
              </a:spcAft>
              <a:buSzPts val="1800"/>
              <a:buChar char="-"/>
            </a:pPr>
            <a:r>
              <a:rPr lang="en"/>
              <a:t>Example:</a:t>
            </a:r>
            <a:endParaRPr/>
          </a:p>
          <a:p>
            <a:pPr indent="-317500" lvl="1" marL="914400" rtl="0" algn="l">
              <a:spcBef>
                <a:spcPts val="0"/>
              </a:spcBef>
              <a:spcAft>
                <a:spcPts val="0"/>
              </a:spcAft>
              <a:buSzPts val="1400"/>
              <a:buChar char="-"/>
            </a:pPr>
            <a:r>
              <a:rPr lang="en"/>
              <a:t>Controller: ctx := context.Background() // new, empty context, pass into model</a:t>
            </a:r>
            <a:endParaRPr/>
          </a:p>
          <a:p>
            <a:pPr indent="-317500" lvl="1" marL="914400" rtl="0" algn="l">
              <a:spcBef>
                <a:spcPts val="0"/>
              </a:spcBef>
              <a:spcAft>
                <a:spcPts val="0"/>
              </a:spcAft>
              <a:buSzPts val="1400"/>
              <a:buChar char="-"/>
            </a:pPr>
            <a:r>
              <a:rPr lang="en"/>
              <a:t>Model: ctxWithDeadline := context.WithDeadline(ctx, 2 * time.Second)</a:t>
            </a:r>
            <a:endParaRPr/>
          </a:p>
          <a:p>
            <a:pPr indent="-317500" lvl="2" marL="1371600" rtl="0" algn="l">
              <a:spcBef>
                <a:spcPts val="0"/>
              </a:spcBef>
              <a:spcAft>
                <a:spcPts val="0"/>
              </a:spcAft>
              <a:buSzPts val="1400"/>
              <a:buChar char="-"/>
            </a:pPr>
            <a:r>
              <a:rPr lang="en"/>
              <a:t>Pass the context with a deadline to the repository layer.</a:t>
            </a:r>
            <a:endParaRPr/>
          </a:p>
          <a:p>
            <a:pPr indent="-317500" lvl="2" marL="1371600" rtl="0" algn="l">
              <a:spcBef>
                <a:spcPts val="0"/>
              </a:spcBef>
              <a:spcAft>
                <a:spcPts val="0"/>
              </a:spcAft>
              <a:buSzPts val="1400"/>
              <a:buChar char="-"/>
            </a:pPr>
            <a:r>
              <a:rPr lang="en"/>
              <a:t>The repository layer selects on the done channel, and will abort after 2 second timeout.</a:t>
            </a:r>
            <a:endParaRPr/>
          </a:p>
        </p:txBody>
      </p:sp>
      <p:pic>
        <p:nvPicPr>
          <p:cNvPr id="158" name="Google Shape;158;p28"/>
          <p:cNvPicPr preferRelativeResize="0"/>
          <p:nvPr/>
        </p:nvPicPr>
        <p:blipFill>
          <a:blip r:embed="rId3">
            <a:alphaModFix/>
          </a:blip>
          <a:stretch>
            <a:fillRect/>
          </a:stretch>
        </p:blipFill>
        <p:spPr>
          <a:xfrm>
            <a:off x="1218200" y="3828972"/>
            <a:ext cx="6707600" cy="1314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Channels and context package (continued)</a:t>
            </a:r>
            <a:endParaRPr/>
          </a:p>
        </p:txBody>
      </p:sp>
      <p:sp>
        <p:nvSpPr>
          <p:cNvPr id="164" name="Google Shape;16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Controversial: context.WithValue(parent Context, key any , val any) Context</a:t>
            </a:r>
            <a:endParaRPr/>
          </a:p>
          <a:p>
            <a:pPr indent="-342900" lvl="0" marL="457200" rtl="0" algn="l">
              <a:spcBef>
                <a:spcPts val="0"/>
              </a:spcBef>
              <a:spcAft>
                <a:spcPts val="0"/>
              </a:spcAft>
              <a:buSzPts val="1800"/>
              <a:buChar char="-"/>
            </a:pPr>
            <a:r>
              <a:rPr lang="en"/>
              <a:t>An arbitrary grab-bag of </a:t>
            </a:r>
            <a:r>
              <a:rPr b="1" lang="en"/>
              <a:t>untyped</a:t>
            </a:r>
            <a:r>
              <a:rPr lang="en"/>
              <a:t> data (ahhhh scary).</a:t>
            </a:r>
            <a:endParaRPr/>
          </a:p>
        </p:txBody>
      </p:sp>
      <p:pic>
        <p:nvPicPr>
          <p:cNvPr id="165" name="Google Shape;165;p29"/>
          <p:cNvPicPr preferRelativeResize="0"/>
          <p:nvPr/>
        </p:nvPicPr>
        <p:blipFill>
          <a:blip r:embed="rId3">
            <a:alphaModFix/>
          </a:blip>
          <a:stretch>
            <a:fillRect/>
          </a:stretch>
        </p:blipFill>
        <p:spPr>
          <a:xfrm>
            <a:off x="1338512" y="1893450"/>
            <a:ext cx="6466974" cy="2046875"/>
          </a:xfrm>
          <a:prstGeom prst="rect">
            <a:avLst/>
          </a:prstGeom>
          <a:noFill/>
          <a:ln>
            <a:noFill/>
          </a:ln>
        </p:spPr>
      </p:pic>
      <p:pic>
        <p:nvPicPr>
          <p:cNvPr id="166" name="Google Shape;166;p29"/>
          <p:cNvPicPr preferRelativeResize="0"/>
          <p:nvPr/>
        </p:nvPicPr>
        <p:blipFill>
          <a:blip r:embed="rId4">
            <a:alphaModFix/>
          </a:blip>
          <a:stretch>
            <a:fillRect/>
          </a:stretch>
        </p:blipFill>
        <p:spPr>
          <a:xfrm>
            <a:off x="1338495" y="3940325"/>
            <a:ext cx="3215130" cy="952625"/>
          </a:xfrm>
          <a:prstGeom prst="rect">
            <a:avLst/>
          </a:prstGeom>
          <a:noFill/>
          <a:ln>
            <a:noFill/>
          </a:ln>
        </p:spPr>
      </p:pic>
      <p:pic>
        <p:nvPicPr>
          <p:cNvPr id="167" name="Google Shape;167;p29"/>
          <p:cNvPicPr preferRelativeResize="0"/>
          <p:nvPr/>
        </p:nvPicPr>
        <p:blipFill>
          <a:blip r:embed="rId5">
            <a:alphaModFix/>
          </a:blip>
          <a:stretch>
            <a:fillRect/>
          </a:stretch>
        </p:blipFill>
        <p:spPr>
          <a:xfrm>
            <a:off x="1445800" y="4703625"/>
            <a:ext cx="408335" cy="413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t>
            </a:r>
            <a:r>
              <a:rPr lang="en"/>
              <a:t>ynctest (New in Go 1.25, 9/3/2025)</a:t>
            </a:r>
            <a:endParaRPr/>
          </a:p>
        </p:txBody>
      </p:sp>
      <p:sp>
        <p:nvSpPr>
          <p:cNvPr id="173" name="Google Shape;17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Ok, big deal. We can write concurrent code, but can we test it?</a:t>
            </a:r>
            <a:endParaRPr/>
          </a:p>
          <a:p>
            <a:pPr indent="-317500" lvl="1" marL="914400" rtl="0" algn="l">
              <a:spcBef>
                <a:spcPts val="0"/>
              </a:spcBef>
              <a:spcAft>
                <a:spcPts val="0"/>
              </a:spcAft>
              <a:buSzPts val="1400"/>
              <a:buChar char="-"/>
            </a:pPr>
            <a:r>
              <a:rPr lang="en"/>
              <a:t>s</a:t>
            </a:r>
            <a:r>
              <a:rPr lang="en"/>
              <a:t>ynctest creates “bubbles” and any goroutines started within the bubble are also part of the it.</a:t>
            </a:r>
            <a:endParaRPr/>
          </a:p>
          <a:p>
            <a:pPr indent="-317500" lvl="1" marL="914400" rtl="0" algn="l">
              <a:spcBef>
                <a:spcPts val="0"/>
              </a:spcBef>
              <a:spcAft>
                <a:spcPts val="0"/>
              </a:spcAft>
              <a:buSzPts val="1400"/>
              <a:buChar char="-"/>
            </a:pPr>
            <a:r>
              <a:rPr lang="en"/>
              <a:t>Within a bubble, the time package uses a fake clock. Each bubble has its own clock. The initial time is midnight UTC 2000-01-01.</a:t>
            </a:r>
            <a:endParaRPr/>
          </a:p>
        </p:txBody>
      </p:sp>
      <p:pic>
        <p:nvPicPr>
          <p:cNvPr id="174" name="Google Shape;174;p30"/>
          <p:cNvPicPr preferRelativeResize="0"/>
          <p:nvPr/>
        </p:nvPicPr>
        <p:blipFill>
          <a:blip r:embed="rId3">
            <a:alphaModFix/>
          </a:blip>
          <a:stretch>
            <a:fillRect/>
          </a:stretch>
        </p:blipFill>
        <p:spPr>
          <a:xfrm>
            <a:off x="1604200" y="2489259"/>
            <a:ext cx="5935576" cy="1945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synctest (New in Go 1.25, 9/3/2025) (continued)</a:t>
            </a:r>
            <a:endParaRPr/>
          </a:p>
        </p:txBody>
      </p:sp>
      <p:sp>
        <p:nvSpPr>
          <p:cNvPr id="180" name="Google Shape;180;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goroutine in a bubble is "durably blocked" when it is blocked and can only be unblocked by another goroutine in the same bubble. </a:t>
            </a:r>
            <a:endParaRPr/>
          </a:p>
          <a:p>
            <a:pPr indent="-317500" lvl="1" marL="914400" rtl="0" algn="l">
              <a:spcBef>
                <a:spcPts val="0"/>
              </a:spcBef>
              <a:spcAft>
                <a:spcPts val="0"/>
              </a:spcAft>
              <a:buSzPts val="1400"/>
              <a:buChar char="-"/>
            </a:pPr>
            <a:r>
              <a:rPr lang="en"/>
              <a:t>A goroutine which can be unblocked by an event from outside its bubble is not durably blocked.</a:t>
            </a:r>
            <a:endParaRPr/>
          </a:p>
          <a:p>
            <a:pPr indent="-342900" lvl="0" marL="457200" rtl="0" algn="l">
              <a:spcBef>
                <a:spcPts val="0"/>
              </a:spcBef>
              <a:spcAft>
                <a:spcPts val="0"/>
              </a:spcAft>
              <a:buSzPts val="1800"/>
              <a:buChar char="-"/>
            </a:pPr>
            <a:r>
              <a:rPr lang="en"/>
              <a:t>The Wait function blocks until all other goroutines in the bubble are durably blocked.</a:t>
            </a:r>
            <a:endParaRPr/>
          </a:p>
          <a:p>
            <a:pPr indent="-342900" lvl="0" marL="457200" rtl="0" algn="l">
              <a:spcBef>
                <a:spcPts val="0"/>
              </a:spcBef>
              <a:spcAft>
                <a:spcPts val="0"/>
              </a:spcAft>
              <a:buSzPts val="1800"/>
              <a:buChar char="-"/>
            </a:pPr>
            <a:r>
              <a:rPr lang="en"/>
              <a:t>A few specific operations unblock a durably blocked goroutine.</a:t>
            </a:r>
            <a:endParaRPr/>
          </a:p>
        </p:txBody>
      </p:sp>
      <p:pic>
        <p:nvPicPr>
          <p:cNvPr id="181" name="Google Shape;181;p31"/>
          <p:cNvPicPr preferRelativeResize="0"/>
          <p:nvPr/>
        </p:nvPicPr>
        <p:blipFill>
          <a:blip r:embed="rId3">
            <a:alphaModFix/>
          </a:blip>
          <a:stretch>
            <a:fillRect/>
          </a:stretch>
        </p:blipFill>
        <p:spPr>
          <a:xfrm>
            <a:off x="1984201" y="3382124"/>
            <a:ext cx="5175576" cy="1761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Credits</a:t>
            </a:r>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 name="Google Shape;66;p14"/>
          <p:cNvPicPr preferRelativeResize="0"/>
          <p:nvPr/>
        </p:nvPicPr>
        <p:blipFill>
          <a:blip r:embed="rId3">
            <a:alphaModFix/>
          </a:blip>
          <a:stretch>
            <a:fillRect/>
          </a:stretch>
        </p:blipFill>
        <p:spPr>
          <a:xfrm>
            <a:off x="3044486" y="567138"/>
            <a:ext cx="3055026" cy="4009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synctest (New in Go 1.25, 9/3/2025) (continued)</a:t>
            </a:r>
            <a:endParaRPr/>
          </a:p>
        </p:txBody>
      </p:sp>
      <p:sp>
        <p:nvSpPr>
          <p:cNvPr id="187" name="Google Shape;187;p32"/>
          <p:cNvSpPr txBox="1"/>
          <p:nvPr>
            <p:ph idx="1" type="body"/>
          </p:nvPr>
        </p:nvSpPr>
        <p:spPr>
          <a:xfrm>
            <a:off x="311700" y="1152475"/>
            <a:ext cx="4600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https://pkg.go.dev/testing/synctest</a:t>
            </a:r>
            <a:endParaRPr/>
          </a:p>
          <a:p>
            <a:pPr indent="-342900" lvl="0" marL="457200" rtl="0" algn="l">
              <a:spcBef>
                <a:spcPts val="0"/>
              </a:spcBef>
              <a:spcAft>
                <a:spcPts val="0"/>
              </a:spcAft>
              <a:buSzPts val="1800"/>
              <a:buChar char="-"/>
            </a:pPr>
            <a:r>
              <a:rPr lang="en" u="sng">
                <a:solidFill>
                  <a:schemeClr val="hlink"/>
                </a:solidFill>
                <a:hlinkClick r:id="rId4"/>
              </a:rPr>
              <a:t>https://victoriametrics.com/blog/go-synctest/</a:t>
            </a:r>
            <a:endParaRPr/>
          </a:p>
          <a:p>
            <a:pPr indent="-342900" lvl="0" marL="457200" rtl="0" algn="l">
              <a:spcBef>
                <a:spcPts val="0"/>
              </a:spcBef>
              <a:spcAft>
                <a:spcPts val="0"/>
              </a:spcAft>
              <a:buSzPts val="1800"/>
              <a:buChar char="-"/>
            </a:pPr>
            <a:r>
              <a:rPr lang="en" u="sng">
                <a:solidFill>
                  <a:schemeClr val="hlink"/>
                </a:solidFill>
                <a:hlinkClick r:id="rId5"/>
              </a:rPr>
              <a:t>https://www.youtube.com/watch?v=1ZlcsgkOvCk</a:t>
            </a:r>
            <a:r>
              <a:rPr lang="en"/>
              <a:t> </a:t>
            </a:r>
            <a:endParaRPr/>
          </a:p>
        </p:txBody>
      </p:sp>
      <p:pic>
        <p:nvPicPr>
          <p:cNvPr id="188" name="Google Shape;188;p32"/>
          <p:cNvPicPr preferRelativeResize="0"/>
          <p:nvPr/>
        </p:nvPicPr>
        <p:blipFill>
          <a:blip r:embed="rId6">
            <a:alphaModFix/>
          </a:blip>
          <a:stretch>
            <a:fillRect/>
          </a:stretch>
        </p:blipFill>
        <p:spPr>
          <a:xfrm>
            <a:off x="5015825" y="1571050"/>
            <a:ext cx="4128175" cy="35724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Dining Philosophers: The Return of </a:t>
            </a:r>
            <a:r>
              <a:rPr lang="en"/>
              <a:t>CSP</a:t>
            </a:r>
            <a:endParaRPr/>
          </a:p>
        </p:txBody>
      </p:sp>
      <p:sp>
        <p:nvSpPr>
          <p:cNvPr id="194" name="Google Shape;194;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5 philosophers sit around a table with 5 forks (one between each pair). Each philosopher alternates between thinking and eating.</a:t>
            </a:r>
            <a:endParaRPr sz="1200"/>
          </a:p>
          <a:p>
            <a:pPr indent="-304800" lvl="0" marL="457200" rtl="0" algn="l">
              <a:spcBef>
                <a:spcPts val="0"/>
              </a:spcBef>
              <a:spcAft>
                <a:spcPts val="0"/>
              </a:spcAft>
              <a:buSzPts val="1200"/>
              <a:buChar char="-"/>
            </a:pPr>
            <a:r>
              <a:rPr lang="en" sz="1200"/>
              <a:t>Philosophers are very hungry and want two forks to eat!</a:t>
            </a:r>
            <a:endParaRPr sz="1200"/>
          </a:p>
          <a:p>
            <a:pPr indent="-304800" lvl="0" marL="457200" rtl="0" algn="l">
              <a:spcBef>
                <a:spcPts val="0"/>
              </a:spcBef>
              <a:spcAft>
                <a:spcPts val="0"/>
              </a:spcAft>
              <a:buSzPts val="1200"/>
              <a:buChar char="-"/>
            </a:pPr>
            <a:r>
              <a:rPr lang="en" sz="1200"/>
              <a:t>To eat, a philosopher needs both adjacent forks (left and right).</a:t>
            </a:r>
            <a:endParaRPr sz="1200"/>
          </a:p>
          <a:p>
            <a:pPr indent="-304800" lvl="0" marL="457200" rtl="0" algn="l">
              <a:spcBef>
                <a:spcPts val="0"/>
              </a:spcBef>
              <a:spcAft>
                <a:spcPts val="0"/>
              </a:spcAft>
              <a:buSzPts val="1200"/>
              <a:buChar char="-"/>
            </a:pPr>
            <a:r>
              <a:rPr lang="en" sz="1200"/>
              <a:t>The Challenge: How do they coordinate without:</a:t>
            </a:r>
            <a:endParaRPr sz="1200"/>
          </a:p>
          <a:p>
            <a:pPr indent="-304800" lvl="1" marL="914400" rtl="0" algn="l">
              <a:spcBef>
                <a:spcPts val="0"/>
              </a:spcBef>
              <a:spcAft>
                <a:spcPts val="0"/>
              </a:spcAft>
              <a:buSzPts val="1200"/>
              <a:buChar char="-"/>
            </a:pPr>
            <a:r>
              <a:rPr lang="en" sz="1200"/>
              <a:t>Deadlock - all grab left fork, wait forever for right fork?</a:t>
            </a:r>
            <a:endParaRPr sz="1200"/>
          </a:p>
          <a:p>
            <a:pPr indent="-304800" lvl="1" marL="914400" rtl="0" algn="l">
              <a:spcBef>
                <a:spcPts val="0"/>
              </a:spcBef>
              <a:spcAft>
                <a:spcPts val="0"/>
              </a:spcAft>
              <a:buSzPts val="1200"/>
              <a:buChar char="-"/>
            </a:pPr>
            <a:r>
              <a:rPr lang="en" sz="1200"/>
              <a:t>Starvation - some philosopher never gets to eat?</a:t>
            </a:r>
            <a:endParaRPr sz="1200"/>
          </a:p>
          <a:p>
            <a:pPr indent="-304800" lvl="0" marL="457200" rtl="0" algn="l">
              <a:spcBef>
                <a:spcPts val="0"/>
              </a:spcBef>
              <a:spcAft>
                <a:spcPts val="0"/>
              </a:spcAft>
              <a:buSzPts val="1200"/>
              <a:buChar char="-"/>
            </a:pPr>
            <a:r>
              <a:rPr lang="en" sz="1200"/>
              <a:t>Simple representation:</a:t>
            </a:r>
            <a:endParaRPr sz="1200"/>
          </a:p>
          <a:p>
            <a:pPr indent="-304800" lvl="1" marL="914400" rtl="0" algn="l">
              <a:spcBef>
                <a:spcPts val="0"/>
              </a:spcBef>
              <a:spcAft>
                <a:spcPts val="0"/>
              </a:spcAft>
              <a:buSzPts val="1200"/>
              <a:buChar char="-"/>
            </a:pPr>
            <a:r>
              <a:rPr lang="en" sz="1200"/>
              <a:t>Have 5 total forks, and grant 2 at a time to a </a:t>
            </a:r>
            <a:r>
              <a:rPr lang="en" sz="1200"/>
              <a:t>philosopher.</a:t>
            </a:r>
            <a:endParaRPr sz="1200"/>
          </a:p>
          <a:p>
            <a:pPr indent="0" lvl="0" marL="0" rtl="0" algn="l">
              <a:spcBef>
                <a:spcPts val="1200"/>
              </a:spcBef>
              <a:spcAft>
                <a:spcPts val="0"/>
              </a:spcAft>
              <a:buNone/>
            </a:pPr>
            <a:r>
              <a:rPr lang="en" sz="1200"/>
              <a:t>… To VSCode</a:t>
            </a:r>
            <a:endParaRPr sz="1200"/>
          </a:p>
          <a:p>
            <a:pPr indent="0" lvl="0" marL="0" rtl="0" algn="l">
              <a:spcBef>
                <a:spcPts val="1200"/>
              </a:spcBef>
              <a:spcAft>
                <a:spcPts val="0"/>
              </a:spcAft>
              <a:buNone/>
            </a:pPr>
            <a:r>
              <a:rPr lang="en" sz="1200"/>
              <a:t>Naive implementation with mutexes can easily cause deadlocks.</a:t>
            </a:r>
            <a:endParaRPr sz="1200"/>
          </a:p>
          <a:p>
            <a:pPr indent="0" lvl="0" marL="0" rtl="0" algn="l">
              <a:spcBef>
                <a:spcPts val="1200"/>
              </a:spcBef>
              <a:spcAft>
                <a:spcPts val="1200"/>
              </a:spcAft>
              <a:buNone/>
            </a:pPr>
            <a:r>
              <a:rPr lang="en" sz="1200"/>
              <a:t>CSP-style implementation with channels is easy to reason about and is safe!</a:t>
            </a:r>
            <a:endParaRPr sz="1200"/>
          </a:p>
        </p:txBody>
      </p:sp>
      <p:pic>
        <p:nvPicPr>
          <p:cNvPr id="195" name="Google Shape;195;p33"/>
          <p:cNvPicPr preferRelativeResize="0"/>
          <p:nvPr/>
        </p:nvPicPr>
        <p:blipFill>
          <a:blip r:embed="rId3">
            <a:alphaModFix/>
          </a:blip>
          <a:stretch>
            <a:fillRect/>
          </a:stretch>
        </p:blipFill>
        <p:spPr>
          <a:xfrm>
            <a:off x="5799597" y="2170700"/>
            <a:ext cx="3344399" cy="2972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Ok, so what? We are Ruby developers...</a:t>
            </a:r>
            <a:endParaRPr/>
          </a:p>
        </p:txBody>
      </p:sp>
      <p:sp>
        <p:nvSpPr>
          <p:cNvPr id="201" name="Google Shape;201;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Confinement</a:t>
            </a:r>
            <a:r>
              <a:rPr lang="en"/>
              <a:t> (ownership) is a pattern that can still be applied, even without channels.</a:t>
            </a:r>
            <a:endParaRPr/>
          </a:p>
          <a:p>
            <a:pPr indent="-342900" lvl="0" marL="457200" rtl="0" algn="l">
              <a:spcBef>
                <a:spcPts val="0"/>
              </a:spcBef>
              <a:spcAft>
                <a:spcPts val="0"/>
              </a:spcAft>
              <a:buSzPts val="1800"/>
              <a:buChar char="-"/>
            </a:pPr>
            <a:r>
              <a:rPr lang="en"/>
              <a:t>Ruby has a Queue class:</a:t>
            </a:r>
            <a:endParaRPr/>
          </a:p>
          <a:p>
            <a:pPr indent="-317500" lvl="1" marL="914400" rtl="0" algn="l">
              <a:spcBef>
                <a:spcPts val="0"/>
              </a:spcBef>
              <a:spcAft>
                <a:spcPts val="0"/>
              </a:spcAft>
              <a:buSzPts val="1400"/>
              <a:buChar char="-"/>
            </a:pPr>
            <a:r>
              <a:rPr lang="en"/>
              <a:t>Thread-safe FIFO queue for inter-thread communication. Like a channel!!</a:t>
            </a:r>
            <a:endParaRPr/>
          </a:p>
          <a:p>
            <a:pPr indent="-342900" lvl="0" marL="457200" rtl="0" algn="l">
              <a:spcBef>
                <a:spcPts val="0"/>
              </a:spcBef>
              <a:spcAft>
                <a:spcPts val="0"/>
              </a:spcAft>
              <a:buSzPts val="1800"/>
              <a:buChar char="-"/>
            </a:pPr>
            <a:r>
              <a:rPr lang="en"/>
              <a:t>Channels have also been recreated in gems.</a:t>
            </a:r>
            <a:endParaRPr/>
          </a:p>
          <a:p>
            <a:pPr indent="-342900" lvl="0" marL="457200" rtl="0" algn="l">
              <a:spcBef>
                <a:spcPts val="0"/>
              </a:spcBef>
              <a:spcAft>
                <a:spcPts val="0"/>
              </a:spcAft>
              <a:buSzPts val="1800"/>
              <a:buChar char="-"/>
            </a:pPr>
            <a:r>
              <a:rPr lang="en"/>
              <a:t>Go is cool.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a:t>Intro to Golang </a:t>
            </a:r>
            <a:r>
              <a:rPr lang="en"/>
              <a:t>structure</a:t>
            </a:r>
            <a:r>
              <a:rPr lang="en"/>
              <a:t> and syntax</a:t>
            </a:r>
            <a:endParaRPr/>
          </a:p>
          <a:p>
            <a:pPr indent="-317182" lvl="0" marL="457200" rtl="0" algn="l">
              <a:spcBef>
                <a:spcPts val="0"/>
              </a:spcBef>
              <a:spcAft>
                <a:spcPts val="0"/>
              </a:spcAft>
              <a:buSzPct val="100000"/>
              <a:buChar char="-"/>
            </a:pPr>
            <a:r>
              <a:rPr lang="en"/>
              <a:t>Concurrency vs. parallelism</a:t>
            </a:r>
            <a:endParaRPr/>
          </a:p>
          <a:p>
            <a:pPr indent="-317182" lvl="0" marL="457200" rtl="0" algn="l">
              <a:spcBef>
                <a:spcPts val="0"/>
              </a:spcBef>
              <a:spcAft>
                <a:spcPts val="0"/>
              </a:spcAft>
              <a:buSzPct val="100000"/>
              <a:buChar char="-"/>
            </a:pPr>
            <a:r>
              <a:rPr lang="en"/>
              <a:t>Communicating Sequential Processes (CSP)</a:t>
            </a:r>
            <a:endParaRPr/>
          </a:p>
          <a:p>
            <a:pPr indent="-317182" lvl="0" marL="457200" rtl="0" algn="l">
              <a:spcBef>
                <a:spcPts val="0"/>
              </a:spcBef>
              <a:spcAft>
                <a:spcPts val="0"/>
              </a:spcAft>
              <a:buSzPct val="100000"/>
              <a:buChar char="-"/>
            </a:pPr>
            <a:r>
              <a:rPr lang="en"/>
              <a:t>Threads, coroutines, and goroutines *</a:t>
            </a:r>
            <a:endParaRPr/>
          </a:p>
          <a:p>
            <a:pPr indent="-317182" lvl="0" marL="457200" rtl="0" algn="l">
              <a:spcBef>
                <a:spcPts val="0"/>
              </a:spcBef>
              <a:spcAft>
                <a:spcPts val="0"/>
              </a:spcAft>
              <a:buSzPct val="100000"/>
              <a:buChar char="-"/>
            </a:pPr>
            <a:r>
              <a:rPr lang="en"/>
              <a:t>Go’s </a:t>
            </a:r>
            <a:r>
              <a:rPr b="1" lang="en"/>
              <a:t>s</a:t>
            </a:r>
            <a:r>
              <a:rPr b="1" lang="en"/>
              <a:t>ync</a:t>
            </a:r>
            <a:r>
              <a:rPr lang="en"/>
              <a:t> package (traditional memory synchronization)</a:t>
            </a:r>
            <a:endParaRPr/>
          </a:p>
          <a:p>
            <a:pPr indent="-317182" lvl="0" marL="457200" rtl="0" algn="l">
              <a:spcBef>
                <a:spcPts val="0"/>
              </a:spcBef>
              <a:spcAft>
                <a:spcPts val="0"/>
              </a:spcAft>
              <a:buSzPct val="100000"/>
              <a:buChar char="-"/>
            </a:pPr>
            <a:r>
              <a:rPr lang="en"/>
              <a:t>Go’s </a:t>
            </a:r>
            <a:r>
              <a:rPr b="1" lang="en"/>
              <a:t>channel </a:t>
            </a:r>
            <a:r>
              <a:rPr lang="en"/>
              <a:t>and </a:t>
            </a:r>
            <a:r>
              <a:rPr b="1" lang="en"/>
              <a:t>channel patterns </a:t>
            </a:r>
            <a:r>
              <a:rPr lang="en"/>
              <a:t>(CSP-style memory synchronization) *</a:t>
            </a:r>
            <a:endParaRPr/>
          </a:p>
          <a:p>
            <a:pPr indent="-317182" lvl="0" marL="457200" rtl="0" algn="l">
              <a:spcBef>
                <a:spcPts val="0"/>
              </a:spcBef>
              <a:spcAft>
                <a:spcPts val="0"/>
              </a:spcAft>
              <a:buSzPct val="100000"/>
              <a:buChar char="-"/>
            </a:pPr>
            <a:r>
              <a:rPr lang="en"/>
              <a:t>Go’s </a:t>
            </a:r>
            <a:r>
              <a:rPr b="1" lang="en"/>
              <a:t>context </a:t>
            </a:r>
            <a:r>
              <a:rPr lang="en"/>
              <a:t>package</a:t>
            </a:r>
            <a:endParaRPr/>
          </a:p>
          <a:p>
            <a:pPr indent="-317182" lvl="0" marL="457200" rtl="0" algn="l">
              <a:spcBef>
                <a:spcPts val="0"/>
              </a:spcBef>
              <a:spcAft>
                <a:spcPts val="0"/>
              </a:spcAft>
              <a:buSzPct val="100000"/>
              <a:buChar char="-"/>
            </a:pPr>
            <a:r>
              <a:rPr lang="en"/>
              <a:t>Go’s </a:t>
            </a:r>
            <a:r>
              <a:rPr b="1" lang="en"/>
              <a:t>synctest</a:t>
            </a:r>
            <a:r>
              <a:rPr lang="en"/>
              <a:t> package (new August 2025) *</a:t>
            </a:r>
            <a:endParaRPr/>
          </a:p>
          <a:p>
            <a:pPr indent="-317182" lvl="0" marL="457200" rtl="0" algn="l">
              <a:spcBef>
                <a:spcPts val="0"/>
              </a:spcBef>
              <a:spcAft>
                <a:spcPts val="0"/>
              </a:spcAft>
              <a:buSzPct val="100000"/>
              <a:buChar char="-"/>
            </a:pPr>
            <a:r>
              <a:rPr lang="en"/>
              <a:t>Why </a:t>
            </a:r>
            <a:r>
              <a:rPr lang="en"/>
              <a:t>should</a:t>
            </a:r>
            <a:r>
              <a:rPr lang="en"/>
              <a:t> a Ruby developer care?</a:t>
            </a:r>
            <a:endParaRPr/>
          </a:p>
          <a:p>
            <a:pPr indent="0" lvl="0" marL="0" rtl="0" algn="l">
              <a:spcBef>
                <a:spcPts val="1200"/>
              </a:spcBef>
              <a:spcAft>
                <a:spcPts val="0"/>
              </a:spcAft>
              <a:buNone/>
            </a:pPr>
            <a:r>
              <a:rPr lang="en"/>
              <a:t>Not planning on directly discussing (but some info is in the book for 1-3):</a:t>
            </a:r>
            <a:endParaRPr/>
          </a:p>
          <a:p>
            <a:pPr indent="-317182" lvl="0" marL="457200" rtl="0" algn="l">
              <a:spcBef>
                <a:spcPts val="1200"/>
              </a:spcBef>
              <a:spcAft>
                <a:spcPts val="0"/>
              </a:spcAft>
              <a:buSzPct val="100000"/>
              <a:buChar char="-"/>
            </a:pPr>
            <a:r>
              <a:rPr lang="en"/>
              <a:t>Details of the “Communicating Sequential Processes” paper or CSP language syntax</a:t>
            </a:r>
            <a:endParaRPr/>
          </a:p>
          <a:p>
            <a:pPr indent="-317182" lvl="0" marL="457200" rtl="0" algn="l">
              <a:spcBef>
                <a:spcPts val="0"/>
              </a:spcBef>
              <a:spcAft>
                <a:spcPts val="0"/>
              </a:spcAft>
              <a:buSzPct val="100000"/>
              <a:buChar char="-"/>
            </a:pPr>
            <a:r>
              <a:rPr lang="en"/>
              <a:t>Examples and solutions to deadlocks, livelocks, and starvation</a:t>
            </a:r>
            <a:endParaRPr/>
          </a:p>
          <a:p>
            <a:pPr indent="-317182" lvl="0" marL="457200" rtl="0" algn="l">
              <a:spcBef>
                <a:spcPts val="0"/>
              </a:spcBef>
              <a:spcAft>
                <a:spcPts val="0"/>
              </a:spcAft>
              <a:buSzPct val="100000"/>
              <a:buChar char="-"/>
            </a:pPr>
            <a:r>
              <a:rPr lang="en"/>
              <a:t>Go runtime internals (particularly how goroutines are scheduled and channels work)</a:t>
            </a:r>
            <a:endParaRPr/>
          </a:p>
          <a:p>
            <a:pPr indent="-317182" lvl="0" marL="457200" rtl="0" algn="l">
              <a:spcBef>
                <a:spcPts val="0"/>
              </a:spcBef>
              <a:spcAft>
                <a:spcPts val="0"/>
              </a:spcAft>
              <a:buSzPct val="100000"/>
              <a:buChar char="-"/>
            </a:pPr>
            <a:r>
              <a:rPr lang="en"/>
              <a:t>Ruby’s threads or Global Interpreter Lock (feel free to add input, but I didn’t research these much)</a:t>
            </a:r>
            <a:endParaRPr/>
          </a:p>
        </p:txBody>
      </p:sp>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 to Go</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Go is compiled, statically typed, and is exclusively garbage collected.</a:t>
            </a:r>
            <a:endParaRPr/>
          </a:p>
          <a:p>
            <a:pPr indent="-317500" lvl="1" marL="914400" rtl="0" algn="l">
              <a:spcBef>
                <a:spcPts val="0"/>
              </a:spcBef>
              <a:spcAft>
                <a:spcPts val="0"/>
              </a:spcAft>
              <a:buSzPts val="1400"/>
              <a:buChar char="-"/>
            </a:pPr>
            <a:r>
              <a:rPr lang="en"/>
              <a:t>Unless you use the “unsafe” package in Go stdlib, to use malloc and free </a:t>
            </a:r>
            <a:r>
              <a:rPr lang="en"/>
              <a:t>through</a:t>
            </a:r>
            <a:r>
              <a:rPr lang="en"/>
              <a:t> invoking C.</a:t>
            </a:r>
            <a:endParaRPr/>
          </a:p>
          <a:p>
            <a:pPr indent="-342900" lvl="0" marL="457200" rtl="0" algn="l">
              <a:spcBef>
                <a:spcPts val="0"/>
              </a:spcBef>
              <a:spcAft>
                <a:spcPts val="0"/>
              </a:spcAft>
              <a:buSzPts val="1800"/>
              <a:buChar char="-"/>
            </a:pPr>
            <a:r>
              <a:rPr lang="en"/>
              <a:t>Go </a:t>
            </a:r>
            <a:r>
              <a:rPr lang="en"/>
              <a:t>reverses typical syntax (int x = 3) to (var x int = 3)</a:t>
            </a:r>
            <a:endParaRPr/>
          </a:p>
          <a:p>
            <a:pPr indent="-342900" lvl="0" marL="457200" rtl="0" algn="l">
              <a:spcBef>
                <a:spcPts val="0"/>
              </a:spcBef>
              <a:spcAft>
                <a:spcPts val="0"/>
              </a:spcAft>
              <a:buSzPts val="1800"/>
              <a:buChar char="-"/>
            </a:pPr>
            <a:r>
              <a:rPr lang="en"/>
              <a:t>Go is not object oriented. Structs like C.</a:t>
            </a:r>
            <a:endParaRPr/>
          </a:p>
          <a:p>
            <a:pPr indent="-342900" lvl="0" marL="457200" rtl="0" algn="l">
              <a:spcBef>
                <a:spcPts val="0"/>
              </a:spcBef>
              <a:spcAft>
                <a:spcPts val="0"/>
              </a:spcAft>
              <a:buSzPts val="1800"/>
              <a:buChar char="-"/>
            </a:pPr>
            <a:r>
              <a:rPr lang="en"/>
              <a:t>To note in VSCode:</a:t>
            </a:r>
            <a:endParaRPr/>
          </a:p>
          <a:p>
            <a:pPr indent="-317500" lvl="1" marL="914400" rtl="0" algn="l">
              <a:spcBef>
                <a:spcPts val="0"/>
              </a:spcBef>
              <a:spcAft>
                <a:spcPts val="0"/>
              </a:spcAft>
              <a:buSzPts val="1400"/>
              <a:buChar char="-"/>
            </a:pPr>
            <a:r>
              <a:rPr lang="en"/>
              <a:t>packages/modules</a:t>
            </a:r>
            <a:endParaRPr/>
          </a:p>
          <a:p>
            <a:pPr indent="-317500" lvl="1" marL="914400" rtl="0" algn="l">
              <a:spcBef>
                <a:spcPts val="0"/>
              </a:spcBef>
              <a:spcAft>
                <a:spcPts val="0"/>
              </a:spcAft>
              <a:buSzPts val="1400"/>
              <a:buChar char="-"/>
            </a:pPr>
            <a:r>
              <a:rPr lang="en"/>
              <a:t>Building/executing</a:t>
            </a:r>
            <a:r>
              <a:rPr lang="en"/>
              <a:t> a binary</a:t>
            </a:r>
            <a:endParaRPr/>
          </a:p>
          <a:p>
            <a:pPr indent="-317500" lvl="1" marL="914400" rtl="0" algn="l">
              <a:spcBef>
                <a:spcPts val="0"/>
              </a:spcBef>
              <a:spcAft>
                <a:spcPts val="0"/>
              </a:spcAft>
              <a:buSzPts val="1400"/>
              <a:buChar char="-"/>
            </a:pPr>
            <a:r>
              <a:rPr lang="en"/>
              <a:t>Syntax:</a:t>
            </a:r>
            <a:endParaRPr/>
          </a:p>
          <a:p>
            <a:pPr indent="-317500" lvl="2" marL="1371600" rtl="0" algn="l">
              <a:spcBef>
                <a:spcPts val="0"/>
              </a:spcBef>
              <a:spcAft>
                <a:spcPts val="0"/>
              </a:spcAft>
              <a:buSzPts val="1400"/>
              <a:buChar char="-"/>
            </a:pPr>
            <a:r>
              <a:rPr lang="en"/>
              <a:t>V</a:t>
            </a:r>
            <a:r>
              <a:rPr lang="en"/>
              <a:t>ariables</a:t>
            </a:r>
            <a:r>
              <a:rPr lang="en"/>
              <a:t>, pointers, functions, receivers, arrays/slices</a:t>
            </a:r>
            <a:endParaRPr/>
          </a:p>
          <a:p>
            <a:pPr indent="-317500" lvl="2" marL="1371600" rtl="0" algn="l">
              <a:spcBef>
                <a:spcPts val="0"/>
              </a:spcBef>
              <a:spcAft>
                <a:spcPts val="0"/>
              </a:spcAft>
              <a:buSzPts val="1400"/>
              <a:buChar char="-"/>
            </a:pPr>
            <a:r>
              <a:rPr lang="en"/>
              <a:t>Access modifiers, </a:t>
            </a:r>
            <a:r>
              <a:rPr lang="en"/>
              <a:t>first</a:t>
            </a:r>
            <a:r>
              <a:rPr lang="en"/>
              <a:t> class functions, duck typing/interfaces</a:t>
            </a:r>
            <a:endParaRPr/>
          </a:p>
          <a:p>
            <a:pPr indent="0" lvl="0" marL="0" rtl="0" algn="l">
              <a:spcBef>
                <a:spcPts val="1200"/>
              </a:spcBef>
              <a:spcAft>
                <a:spcPts val="1200"/>
              </a:spcAft>
              <a:buNone/>
            </a:pPr>
            <a:r>
              <a:rPr lang="en"/>
              <a:t>… To VSCode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Speed</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While many benchmarks are often iffy because of unfair comparisons or unusual circumstances, Go tends to land slightly slower than Rust/C/C++, but much faster than Java, Python, Ruby, JavaScript, etc.</a:t>
            </a:r>
            <a:endParaRPr/>
          </a:p>
        </p:txBody>
      </p:sp>
      <p:pic>
        <p:nvPicPr>
          <p:cNvPr id="85" name="Google Shape;85;p17"/>
          <p:cNvPicPr preferRelativeResize="0"/>
          <p:nvPr/>
        </p:nvPicPr>
        <p:blipFill>
          <a:blip r:embed="rId3">
            <a:alphaModFix/>
          </a:blip>
          <a:stretch>
            <a:fillRect/>
          </a:stretch>
        </p:blipFill>
        <p:spPr>
          <a:xfrm>
            <a:off x="5284799" y="2667300"/>
            <a:ext cx="3859200" cy="2476199"/>
          </a:xfrm>
          <a:prstGeom prst="rect">
            <a:avLst/>
          </a:prstGeom>
          <a:noFill/>
          <a:ln>
            <a:noFill/>
          </a:ln>
        </p:spPr>
      </p:pic>
      <p:pic>
        <p:nvPicPr>
          <p:cNvPr id="86" name="Google Shape;86;p17" title="gogif.gif"/>
          <p:cNvPicPr preferRelativeResize="0"/>
          <p:nvPr/>
        </p:nvPicPr>
        <p:blipFill>
          <a:blip r:embed="rId4">
            <a:alphaModFix/>
          </a:blip>
          <a:stretch>
            <a:fillRect/>
          </a:stretch>
        </p:blipFill>
        <p:spPr>
          <a:xfrm>
            <a:off x="0" y="2667300"/>
            <a:ext cx="2222409" cy="2476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Concurrency vs Parallelism</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“Concurrency is a property of the code; parallelism is a property of the running program.”</a:t>
            </a:r>
            <a:endParaRPr/>
          </a:p>
          <a:p>
            <a:pPr indent="-342900" lvl="0" marL="457200" rtl="0" algn="l">
              <a:spcBef>
                <a:spcPts val="1200"/>
              </a:spcBef>
              <a:spcAft>
                <a:spcPts val="0"/>
              </a:spcAft>
              <a:buSzPts val="1800"/>
              <a:buChar char="-"/>
            </a:pPr>
            <a:r>
              <a:rPr lang="en"/>
              <a:t>Parallelism: tasks being run </a:t>
            </a:r>
            <a:r>
              <a:rPr i="1" lang="en"/>
              <a:t>at the same time</a:t>
            </a:r>
            <a:r>
              <a:rPr lang="en"/>
              <a:t>, across multiple cores/processors.</a:t>
            </a:r>
            <a:endParaRPr/>
          </a:p>
          <a:p>
            <a:pPr indent="-342900" lvl="0" marL="457200" rtl="0" algn="l">
              <a:spcBef>
                <a:spcPts val="0"/>
              </a:spcBef>
              <a:spcAft>
                <a:spcPts val="0"/>
              </a:spcAft>
              <a:buSzPts val="1800"/>
              <a:buChar char="-"/>
            </a:pPr>
            <a:r>
              <a:rPr lang="en"/>
              <a:t>Concurrency: tasks being </a:t>
            </a:r>
            <a:r>
              <a:rPr lang="en"/>
              <a:t>structured</a:t>
            </a:r>
            <a:r>
              <a:rPr lang="en"/>
              <a:t> to run simultaneously, whether they do or not.</a:t>
            </a:r>
            <a:endParaRPr/>
          </a:p>
          <a:p>
            <a:pPr indent="-317500" lvl="1" marL="914400" rtl="0" algn="l">
              <a:spcBef>
                <a:spcPts val="0"/>
              </a:spcBef>
              <a:spcAft>
                <a:spcPts val="0"/>
              </a:spcAft>
              <a:buSzPts val="1400"/>
              <a:buChar char="-"/>
            </a:pPr>
            <a:r>
              <a:rPr lang="en"/>
              <a:t>Concurrent tasks on one core are alternated between rapidly, appearing simultaneous, but are really sequential (time-slicing: preemptive multitasking by CPU, giving each process fixed-length turns).</a:t>
            </a:r>
            <a:endParaRPr/>
          </a:p>
          <a:p>
            <a:pPr indent="-317500" lvl="1" marL="914400" rtl="0" algn="l">
              <a:spcBef>
                <a:spcPts val="0"/>
              </a:spcBef>
              <a:spcAft>
                <a:spcPts val="0"/>
              </a:spcAft>
              <a:buSzPts val="1400"/>
              <a:buChar char="-"/>
            </a:pPr>
            <a:r>
              <a:rPr lang="en"/>
              <a:t>Concurrent code </a:t>
            </a:r>
            <a:r>
              <a:rPr i="1" lang="en"/>
              <a:t>can</a:t>
            </a:r>
            <a:r>
              <a:rPr lang="en"/>
              <a:t> be parallel, but doesn’t have to be.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“Communicating Sequential Processes” (CSP)</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Title of an ACM paper written in 1978 by Charles Antony Richard Hoare.</a:t>
            </a:r>
            <a:endParaRPr/>
          </a:p>
          <a:p>
            <a:pPr indent="-334327" lvl="0" marL="457200" rtl="0" algn="l">
              <a:spcBef>
                <a:spcPts val="0"/>
              </a:spcBef>
              <a:spcAft>
                <a:spcPts val="0"/>
              </a:spcAft>
              <a:buSzPct val="100000"/>
              <a:buChar char="-"/>
            </a:pPr>
            <a:r>
              <a:rPr lang="en"/>
              <a:t>Formal language for describing patterns of interaction in concurrent systems.</a:t>
            </a:r>
            <a:endParaRPr/>
          </a:p>
          <a:p>
            <a:pPr indent="-310832" lvl="1" marL="914400" rtl="0" algn="l">
              <a:spcBef>
                <a:spcPts val="0"/>
              </a:spcBef>
              <a:spcAft>
                <a:spcPts val="0"/>
              </a:spcAft>
              <a:buSzPct val="100000"/>
              <a:buChar char="-"/>
            </a:pPr>
            <a:r>
              <a:rPr lang="en"/>
              <a:t>Emphasizes that concurrent processes (or functions) should be pure–</a:t>
            </a:r>
            <a:r>
              <a:rPr lang="en"/>
              <a:t>no</a:t>
            </a:r>
            <a:r>
              <a:rPr lang="en"/>
              <a:t> synchronized global state, all data is managed through I/O passed between processes.</a:t>
            </a:r>
            <a:endParaRPr/>
          </a:p>
          <a:p>
            <a:pPr indent="-310832" lvl="1" marL="914400" rtl="0" algn="l">
              <a:spcBef>
                <a:spcPts val="0"/>
              </a:spcBef>
              <a:spcAft>
                <a:spcPts val="0"/>
              </a:spcAft>
              <a:buSzPct val="100000"/>
              <a:buChar char="-"/>
            </a:pPr>
            <a:r>
              <a:rPr lang="en"/>
              <a:t>Based on message passing via </a:t>
            </a:r>
            <a:r>
              <a:rPr b="1" lang="en"/>
              <a:t>channels</a:t>
            </a:r>
            <a:r>
              <a:rPr lang="en"/>
              <a:t>, which became popular in distributed systems.</a:t>
            </a:r>
            <a:endParaRPr/>
          </a:p>
          <a:p>
            <a:pPr indent="0" lvl="0" marL="0" rtl="0" algn="l">
              <a:spcBef>
                <a:spcPts val="1200"/>
              </a:spcBef>
              <a:spcAft>
                <a:spcPts val="0"/>
              </a:spcAft>
              <a:buNone/>
            </a:pPr>
            <a:r>
              <a:rPr lang="en"/>
              <a:t>Why should you care?</a:t>
            </a:r>
            <a:endParaRPr/>
          </a:p>
          <a:p>
            <a:pPr indent="-334327" lvl="0" marL="457200" rtl="0" algn="l">
              <a:spcBef>
                <a:spcPts val="1200"/>
              </a:spcBef>
              <a:spcAft>
                <a:spcPts val="0"/>
              </a:spcAft>
              <a:buSzPct val="100000"/>
              <a:buChar char="-"/>
            </a:pPr>
            <a:r>
              <a:rPr lang="en"/>
              <a:t>CSP-style code, while sometimes long, is easy to reason about and typically safe.</a:t>
            </a:r>
            <a:endParaRPr/>
          </a:p>
          <a:p>
            <a:pPr indent="-310832" lvl="1" marL="914400" rtl="0" algn="l">
              <a:spcBef>
                <a:spcPts val="0"/>
              </a:spcBef>
              <a:spcAft>
                <a:spcPts val="0"/>
              </a:spcAft>
              <a:buSzPct val="100000"/>
              <a:buChar char="-"/>
            </a:pPr>
            <a:r>
              <a:rPr lang="en"/>
              <a:t>* We will come back to this at the end, to handle hungry philosophers.</a:t>
            </a:r>
            <a:endParaRPr/>
          </a:p>
          <a:p>
            <a:pPr indent="-334327" lvl="0" marL="457200" rtl="0" algn="l">
              <a:spcBef>
                <a:spcPts val="0"/>
              </a:spcBef>
              <a:spcAft>
                <a:spcPts val="0"/>
              </a:spcAft>
              <a:buSzPct val="100000"/>
              <a:buChar char="-"/>
            </a:pPr>
            <a:r>
              <a:rPr lang="en"/>
              <a:t>CSP directly inspired Go’s </a:t>
            </a:r>
            <a:r>
              <a:rPr b="1" lang="en"/>
              <a:t>channels </a:t>
            </a:r>
            <a:r>
              <a:rPr lang="en"/>
              <a:t>and </a:t>
            </a:r>
            <a:r>
              <a:rPr b="1" lang="en"/>
              <a:t>select</a:t>
            </a:r>
            <a:r>
              <a:rPr lang="en"/>
              <a:t> statement.</a:t>
            </a:r>
            <a:endParaRPr/>
          </a:p>
          <a:p>
            <a:pPr indent="-334327" lvl="0" marL="457200" rtl="0" algn="l">
              <a:spcBef>
                <a:spcPts val="0"/>
              </a:spcBef>
              <a:spcAft>
                <a:spcPts val="0"/>
              </a:spcAft>
              <a:buSzPct val="100000"/>
              <a:buChar char="-"/>
            </a:pPr>
            <a:r>
              <a:rPr lang="en"/>
              <a:t>“Don't communicate by sharing memory; share memory by communicating.”</a:t>
            </a:r>
            <a:endParaRPr/>
          </a:p>
          <a:p>
            <a:pPr indent="0" lvl="0" marL="0" rtl="0" algn="l">
              <a:spcBef>
                <a:spcPts val="1200"/>
              </a:spcBef>
              <a:spcAft>
                <a:spcPts val="1200"/>
              </a:spcAft>
              <a:buNone/>
            </a:pPr>
            <a:r>
              <a:t/>
            </a:r>
            <a:endParaRPr/>
          </a:p>
        </p:txBody>
      </p:sp>
      <p:pic>
        <p:nvPicPr>
          <p:cNvPr id="99" name="Google Shape;99;p19"/>
          <p:cNvPicPr preferRelativeResize="0"/>
          <p:nvPr/>
        </p:nvPicPr>
        <p:blipFill>
          <a:blip r:embed="rId3">
            <a:alphaModFix/>
          </a:blip>
          <a:stretch>
            <a:fillRect/>
          </a:stretch>
        </p:blipFill>
        <p:spPr>
          <a:xfrm>
            <a:off x="3143975" y="4050625"/>
            <a:ext cx="2856039" cy="1092875"/>
          </a:xfrm>
          <a:prstGeom prst="rect">
            <a:avLst/>
          </a:prstGeom>
          <a:noFill/>
          <a:ln>
            <a:noFill/>
          </a:ln>
        </p:spPr>
      </p:pic>
      <p:sp>
        <p:nvSpPr>
          <p:cNvPr id="100" name="Google Shape;100;p19"/>
          <p:cNvSpPr txBox="1"/>
          <p:nvPr/>
        </p:nvSpPr>
        <p:spPr>
          <a:xfrm>
            <a:off x="6296525" y="4050625"/>
            <a:ext cx="2245800" cy="8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25000" lang="en" sz="1500">
                <a:solidFill>
                  <a:schemeClr val="dk2"/>
                </a:solidFill>
              </a:rPr>
              <a:t>&lt;- Snippet of (intentionally buggy) CSP code from the paper</a:t>
            </a:r>
            <a:endParaRPr baseline="-25000" sz="15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OS/kernel threads are 1:1 with hardware cores. </a:t>
            </a:r>
            <a:endParaRPr/>
          </a:p>
          <a:p>
            <a:pPr indent="-304165" lvl="1" marL="914400" rtl="0" algn="l">
              <a:spcBef>
                <a:spcPts val="0"/>
              </a:spcBef>
              <a:spcAft>
                <a:spcPts val="0"/>
              </a:spcAft>
              <a:buSzPct val="100000"/>
              <a:buChar char="-"/>
            </a:pPr>
            <a:r>
              <a:rPr lang="en"/>
              <a:t>12 cores means 12 tasks can be worked on in parallel.</a:t>
            </a:r>
            <a:endParaRPr/>
          </a:p>
          <a:p>
            <a:pPr indent="-325755" lvl="0" marL="457200" rtl="0" algn="l">
              <a:spcBef>
                <a:spcPts val="0"/>
              </a:spcBef>
              <a:spcAft>
                <a:spcPts val="0"/>
              </a:spcAft>
              <a:buSzPct val="100000"/>
              <a:buChar char="-"/>
            </a:pPr>
            <a:r>
              <a:rPr lang="en"/>
              <a:t>Many programming languages support threads. </a:t>
            </a:r>
            <a:r>
              <a:rPr i="1" lang="en"/>
              <a:t>These are not necessarily 1:1 with kernel threads.</a:t>
            </a:r>
            <a:endParaRPr i="1"/>
          </a:p>
          <a:p>
            <a:pPr indent="-304165" lvl="1" marL="914400" rtl="0" algn="l">
              <a:spcBef>
                <a:spcPts val="0"/>
              </a:spcBef>
              <a:spcAft>
                <a:spcPts val="0"/>
              </a:spcAft>
              <a:buSzPct val="100000"/>
              <a:buChar char="-"/>
            </a:pPr>
            <a:r>
              <a:rPr b="1" lang="en"/>
              <a:t>Native threads</a:t>
            </a:r>
            <a:r>
              <a:rPr lang="en"/>
              <a:t> are 1:1 with OS threads. (e.g. POSIX threads in C).</a:t>
            </a:r>
            <a:endParaRPr/>
          </a:p>
          <a:p>
            <a:pPr indent="-304164" lvl="2" marL="1371600" rtl="0" algn="l">
              <a:spcBef>
                <a:spcPts val="0"/>
              </a:spcBef>
              <a:spcAft>
                <a:spcPts val="0"/>
              </a:spcAft>
              <a:buSzPct val="100000"/>
              <a:buChar char="-"/>
            </a:pPr>
            <a:r>
              <a:rPr lang="en"/>
              <a:t>Heavy memory consumption, OS manages scheduling, and slow context switches.</a:t>
            </a:r>
            <a:endParaRPr/>
          </a:p>
          <a:p>
            <a:pPr indent="-304165" lvl="1" marL="914400" rtl="0" algn="l">
              <a:spcBef>
                <a:spcPts val="0"/>
              </a:spcBef>
              <a:spcAft>
                <a:spcPts val="0"/>
              </a:spcAft>
              <a:buSzPct val="100000"/>
              <a:buChar char="-"/>
            </a:pPr>
            <a:r>
              <a:rPr b="1" lang="en"/>
              <a:t>Green threads </a:t>
            </a:r>
            <a:r>
              <a:rPr lang="en"/>
              <a:t>are M:N (M language threads mapped to N OS </a:t>
            </a:r>
            <a:r>
              <a:rPr lang="en"/>
              <a:t>threads), and the language runtime manages scheduling between language threads.</a:t>
            </a:r>
            <a:endParaRPr/>
          </a:p>
          <a:p>
            <a:pPr indent="-325755" lvl="0" marL="457200" rtl="0" algn="l">
              <a:spcBef>
                <a:spcPts val="0"/>
              </a:spcBef>
              <a:spcAft>
                <a:spcPts val="0"/>
              </a:spcAft>
              <a:buSzPct val="100000"/>
              <a:buChar char="-"/>
            </a:pPr>
            <a:r>
              <a:rPr lang="en"/>
              <a:t>Coroutines:</a:t>
            </a:r>
            <a:endParaRPr/>
          </a:p>
          <a:p>
            <a:pPr indent="-304165" lvl="1" marL="914400" rtl="0" algn="l">
              <a:spcBef>
                <a:spcPts val="0"/>
              </a:spcBef>
              <a:spcAft>
                <a:spcPts val="0"/>
              </a:spcAft>
              <a:buSzPct val="100000"/>
              <a:buChar char="-"/>
            </a:pPr>
            <a:r>
              <a:rPr i="1" lang="en"/>
              <a:t>Concurrency in Go</a:t>
            </a:r>
            <a:r>
              <a:rPr lang="en"/>
              <a:t> defines coroutines as: “Concurrent subroutines that are non-preemptive…with multiple points throughout which allow for suspension or reentry.”</a:t>
            </a:r>
            <a:endParaRPr/>
          </a:p>
          <a:p>
            <a:pPr indent="-304165" lvl="1" marL="914400" rtl="0" algn="l">
              <a:spcBef>
                <a:spcPts val="0"/>
              </a:spcBef>
              <a:spcAft>
                <a:spcPts val="0"/>
              </a:spcAft>
              <a:buSzPct val="100000"/>
              <a:buChar char="-"/>
            </a:pPr>
            <a:r>
              <a:rPr lang="en"/>
              <a:t>Similar to green threads: lightweight user-space constructs managed by runtime.</a:t>
            </a:r>
            <a:endParaRPr/>
          </a:p>
          <a:p>
            <a:pPr indent="-304165" lvl="1" marL="914400" rtl="0" algn="l">
              <a:spcBef>
                <a:spcPts val="0"/>
              </a:spcBef>
              <a:spcAft>
                <a:spcPts val="0"/>
              </a:spcAft>
              <a:buSzPct val="100000"/>
              <a:buChar char="-"/>
            </a:pPr>
            <a:r>
              <a:rPr lang="en"/>
              <a:t>Difference lies in scheduling:</a:t>
            </a:r>
            <a:endParaRPr/>
          </a:p>
          <a:p>
            <a:pPr indent="-304164" lvl="2" marL="1371600" rtl="0" algn="l">
              <a:spcBef>
                <a:spcPts val="0"/>
              </a:spcBef>
              <a:spcAft>
                <a:spcPts val="0"/>
              </a:spcAft>
              <a:buSzPct val="100000"/>
              <a:buChar char="-"/>
            </a:pPr>
            <a:r>
              <a:rPr lang="en"/>
              <a:t>Green threads are preempted by the runtime.</a:t>
            </a:r>
            <a:endParaRPr/>
          </a:p>
          <a:p>
            <a:pPr indent="-304164" lvl="2" marL="1371600" rtl="0" algn="l">
              <a:spcBef>
                <a:spcPts val="0"/>
              </a:spcBef>
              <a:spcAft>
                <a:spcPts val="0"/>
              </a:spcAft>
              <a:buSzPct val="100000"/>
              <a:buChar char="-"/>
            </a:pPr>
            <a:r>
              <a:rPr lang="en"/>
              <a:t>Coroutines are based on cooperative scheduling, voluntarily giving up control at specific yield points.</a:t>
            </a:r>
            <a:endParaRPr/>
          </a:p>
          <a:p>
            <a:pPr indent="-304164" lvl="3" marL="1828800" rtl="0" algn="l">
              <a:spcBef>
                <a:spcPts val="0"/>
              </a:spcBef>
              <a:spcAft>
                <a:spcPts val="0"/>
              </a:spcAft>
              <a:buSzPct val="100000"/>
              <a:buChar char="-"/>
            </a:pPr>
            <a:r>
              <a:rPr lang="en"/>
              <a:t>e.g. async/await in JavaScript.</a:t>
            </a:r>
            <a:endParaRPr/>
          </a:p>
        </p:txBody>
      </p:sp>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Threads, coroutines, and goroutines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Goroutines</a:t>
            </a:r>
            <a:endParaRPr/>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Goroutines are unique to Go. They are a hybrid between </a:t>
            </a:r>
            <a:r>
              <a:rPr lang="en"/>
              <a:t>green threads and coroutines.</a:t>
            </a:r>
            <a:endParaRPr/>
          </a:p>
          <a:p>
            <a:pPr indent="-317500" lvl="1" marL="914400" rtl="0" algn="l">
              <a:spcBef>
                <a:spcPts val="0"/>
              </a:spcBef>
              <a:spcAft>
                <a:spcPts val="0"/>
              </a:spcAft>
              <a:buSzPts val="1400"/>
              <a:buChar char="-"/>
            </a:pPr>
            <a:r>
              <a:rPr lang="en"/>
              <a:t>Goroutines don’t define their own suspension or reentry points; Go’s runtime observes the runtime behavior and automatically suspends and resumes when blocked and unblocked.</a:t>
            </a:r>
            <a:endParaRPr/>
          </a:p>
          <a:p>
            <a:pPr indent="-342900" lvl="0" marL="457200" rtl="0" algn="l">
              <a:spcBef>
                <a:spcPts val="0"/>
              </a:spcBef>
              <a:spcAft>
                <a:spcPts val="0"/>
              </a:spcAft>
              <a:buSzPts val="1800"/>
              <a:buChar char="-"/>
            </a:pPr>
            <a:r>
              <a:rPr lang="en"/>
              <a:t>Very lightweight (10k empty goroutines ~ 2.8 kb in memory).</a:t>
            </a:r>
            <a:endParaRPr/>
          </a:p>
          <a:p>
            <a:pPr indent="-317500" lvl="1" marL="914400" rtl="0" algn="l">
              <a:spcBef>
                <a:spcPts val="0"/>
              </a:spcBef>
              <a:spcAft>
                <a:spcPts val="0"/>
              </a:spcAft>
              <a:buSzPts val="1400"/>
              <a:buChar char="-"/>
            </a:pPr>
            <a:r>
              <a:rPr lang="en"/>
              <a:t>Native threads would be GBs of memory.</a:t>
            </a:r>
            <a:endParaRPr/>
          </a:p>
          <a:p>
            <a:pPr indent="-292100" lvl="1" marL="914400" rtl="0" algn="l">
              <a:spcBef>
                <a:spcPts val="0"/>
              </a:spcBef>
              <a:spcAft>
                <a:spcPts val="0"/>
              </a:spcAft>
              <a:buSzPts val="1000"/>
              <a:buChar char="-"/>
            </a:pPr>
            <a:r>
              <a:rPr lang="en"/>
              <a:t>Context switch in Go runtime is ~92% faster than OS context switch (benchmark in book).</a:t>
            </a:r>
            <a:endParaRPr sz="1000"/>
          </a:p>
          <a:p>
            <a:pPr indent="-342900" lvl="0" marL="457200" rtl="0" algn="l">
              <a:spcBef>
                <a:spcPts val="0"/>
              </a:spcBef>
              <a:spcAft>
                <a:spcPts val="0"/>
              </a:spcAft>
              <a:buSzPts val="1800"/>
              <a:buChar char="-"/>
            </a:pPr>
            <a:r>
              <a:rPr lang="en"/>
              <a:t>There is always at least one goroutine (the main goroutine).</a:t>
            </a:r>
            <a:endParaRPr/>
          </a:p>
          <a:p>
            <a:pPr indent="0" lvl="0" marL="0" rtl="0" algn="l">
              <a:spcBef>
                <a:spcPts val="1200"/>
              </a:spcBef>
              <a:spcAft>
                <a:spcPts val="1200"/>
              </a:spcAft>
              <a:buNone/>
            </a:pPr>
            <a:r>
              <a:rPr lang="en"/>
              <a:t>… To VSCode</a:t>
            </a:r>
            <a:endParaRPr/>
          </a:p>
        </p:txBody>
      </p:sp>
      <p:pic>
        <p:nvPicPr>
          <p:cNvPr id="113" name="Google Shape;113;p21"/>
          <p:cNvPicPr preferRelativeResize="0"/>
          <p:nvPr/>
        </p:nvPicPr>
        <p:blipFill>
          <a:blip r:embed="rId3">
            <a:alphaModFix/>
          </a:blip>
          <a:stretch>
            <a:fillRect/>
          </a:stretch>
        </p:blipFill>
        <p:spPr>
          <a:xfrm>
            <a:off x="6554425" y="3587700"/>
            <a:ext cx="2589574" cy="1555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